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94" r:id="rId4"/>
    <p:sldId id="295" r:id="rId5"/>
    <p:sldId id="258" r:id="rId6"/>
    <p:sldId id="259" r:id="rId7"/>
    <p:sldId id="263" r:id="rId8"/>
    <p:sldId id="264" r:id="rId9"/>
    <p:sldId id="265" r:id="rId10"/>
    <p:sldId id="266" r:id="rId11"/>
    <p:sldId id="293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61" r:id="rId20"/>
    <p:sldId id="262" r:id="rId21"/>
    <p:sldId id="274" r:id="rId22"/>
    <p:sldId id="275" r:id="rId23"/>
    <p:sldId id="276" r:id="rId24"/>
    <p:sldId id="277" r:id="rId25"/>
    <p:sldId id="278" r:id="rId26"/>
    <p:sldId id="280" r:id="rId27"/>
    <p:sldId id="281" r:id="rId28"/>
    <p:sldId id="282" r:id="rId29"/>
    <p:sldId id="283" r:id="rId30"/>
    <p:sldId id="284" r:id="rId31"/>
    <p:sldId id="288" r:id="rId32"/>
    <p:sldId id="279" r:id="rId33"/>
    <p:sldId id="289" r:id="rId34"/>
    <p:sldId id="290" r:id="rId35"/>
    <p:sldId id="291" r:id="rId36"/>
    <p:sldId id="292" r:id="rId37"/>
    <p:sldId id="296" r:id="rId38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19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321EF-52F6-B543-A57F-AC56FF0568CC}" type="datetimeFigureOut">
              <a:rPr lang="it-IT" smtClean="0"/>
              <a:t>01/11/15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C0547-613B-C84B-AF8C-A067A4ECC6B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0355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54A7-813D-C64B-9545-C3DDD724A933}" type="datetimeFigureOut">
              <a:rPr lang="it-IT" smtClean="0"/>
              <a:t>01/11/15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D8D7-D0DC-1042-A18A-F4A09AF8483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3961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54A7-813D-C64B-9545-C3DDD724A933}" type="datetimeFigureOut">
              <a:rPr lang="it-IT" smtClean="0"/>
              <a:t>01/11/15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D8D7-D0DC-1042-A18A-F4A09AF8483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2040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54A7-813D-C64B-9545-C3DDD724A933}" type="datetimeFigureOut">
              <a:rPr lang="it-IT" smtClean="0"/>
              <a:t>01/11/15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D8D7-D0DC-1042-A18A-F4A09AF8483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530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54A7-813D-C64B-9545-C3DDD724A933}" type="datetimeFigureOut">
              <a:rPr lang="it-IT" smtClean="0"/>
              <a:t>01/11/15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D8D7-D0DC-1042-A18A-F4A09AF8483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1278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54A7-813D-C64B-9545-C3DDD724A933}" type="datetimeFigureOut">
              <a:rPr lang="it-IT" smtClean="0"/>
              <a:t>01/11/15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D8D7-D0DC-1042-A18A-F4A09AF8483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9987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54A7-813D-C64B-9545-C3DDD724A933}" type="datetimeFigureOut">
              <a:rPr lang="it-IT" smtClean="0"/>
              <a:t>01/11/15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D8D7-D0DC-1042-A18A-F4A09AF8483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8614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54A7-813D-C64B-9545-C3DDD724A933}" type="datetimeFigureOut">
              <a:rPr lang="it-IT" smtClean="0"/>
              <a:t>01/11/15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D8D7-D0DC-1042-A18A-F4A09AF8483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7806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54A7-813D-C64B-9545-C3DDD724A933}" type="datetimeFigureOut">
              <a:rPr lang="it-IT" smtClean="0"/>
              <a:t>01/11/15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D8D7-D0DC-1042-A18A-F4A09AF8483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8699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54A7-813D-C64B-9545-C3DDD724A933}" type="datetimeFigureOut">
              <a:rPr lang="it-IT" smtClean="0"/>
              <a:t>01/11/15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D8D7-D0DC-1042-A18A-F4A09AF8483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202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54A7-813D-C64B-9545-C3DDD724A933}" type="datetimeFigureOut">
              <a:rPr lang="it-IT" smtClean="0"/>
              <a:t>01/11/15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D8D7-D0DC-1042-A18A-F4A09AF8483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1409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54A7-813D-C64B-9545-C3DDD724A933}" type="datetimeFigureOut">
              <a:rPr lang="it-IT" smtClean="0"/>
              <a:t>01/11/15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D8D7-D0DC-1042-A18A-F4A09AF8483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9831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A54A7-813D-C64B-9545-C3DDD724A933}" type="datetimeFigureOut">
              <a:rPr lang="it-IT" smtClean="0"/>
              <a:t>01/11/15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CD8D7-D0DC-1042-A18A-F4A09AF8483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9507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oleObject" Target="../embeddings/oleObject1.bin"/><Relationship Id="rId7" Type="http://schemas.openxmlformats.org/officeDocument/2006/relationships/package" Target="../embeddings/Documento_di_Microsoft_Word1.docx"/><Relationship Id="rId8" Type="http://schemas.openxmlformats.org/officeDocument/2006/relationships/image" Target="../media/image1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4" Type="http://schemas.openxmlformats.org/officeDocument/2006/relationships/image" Target="../media/image15.gif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1.png"/><Relationship Id="rId5" Type="http://schemas.openxmlformats.org/officeDocument/2006/relationships/oleObject" Target="../embeddings/oleObject2.bin"/><Relationship Id="rId6" Type="http://schemas.openxmlformats.org/officeDocument/2006/relationships/package" Target="../embeddings/Documento_di_Microsoft_Word2.docx"/><Relationship Id="rId7" Type="http://schemas.openxmlformats.org/officeDocument/2006/relationships/image" Target="../media/image20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6" Type="http://schemas.openxmlformats.org/officeDocument/2006/relationships/image" Target="../media/image25.jpeg"/><Relationship Id="rId7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oleObject" Target="../embeddings/oleObject3.bin"/><Relationship Id="rId5" Type="http://schemas.openxmlformats.org/officeDocument/2006/relationships/package" Target="../embeddings/Documento_di_Microsoft_Word3.docx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oleObject" Target="../embeddings/oleObject4.bin"/><Relationship Id="rId5" Type="http://schemas.openxmlformats.org/officeDocument/2006/relationships/package" Target="../embeddings/Documento_di_Microsoft_Word4.docx"/><Relationship Id="rId6" Type="http://schemas.openxmlformats.org/officeDocument/2006/relationships/image" Target="../media/image29.png"/><Relationship Id="rId7" Type="http://schemas.openxmlformats.org/officeDocument/2006/relationships/image" Target="../media/image30.jpeg"/><Relationship Id="rId8" Type="http://schemas.openxmlformats.org/officeDocument/2006/relationships/image" Target="../media/image31.jpeg"/><Relationship Id="rId9" Type="http://schemas.openxmlformats.org/officeDocument/2006/relationships/image" Target="../media/image32.jpe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oleObject" Target="../embeddings/oleObject5.bin"/><Relationship Id="rId5" Type="http://schemas.openxmlformats.org/officeDocument/2006/relationships/package" Target="../embeddings/Documento_di_Microsoft_Word5.docx"/><Relationship Id="rId6" Type="http://schemas.openxmlformats.org/officeDocument/2006/relationships/image" Target="../media/image33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/>
          <a:lstStyle/>
          <a:p>
            <a:endParaRPr lang="pt-PT" dirty="0"/>
          </a:p>
        </p:txBody>
      </p:sp>
      <p:sp>
        <p:nvSpPr>
          <p:cNvPr id="6" name="Subtítulo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/>
          <a:lstStyle/>
          <a:p>
            <a:endParaRPr lang="pt-P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98423" y="1371245"/>
            <a:ext cx="8664477" cy="34163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2C7C9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4000" i="1" dirty="0" smtClean="0"/>
              <a:t>Strategie di </a:t>
            </a:r>
            <a:r>
              <a:rPr lang="it-IT" sz="4000" i="1" dirty="0" err="1" smtClean="0"/>
              <a:t>branding</a:t>
            </a:r>
            <a:r>
              <a:rPr lang="it-IT" sz="4000" i="1" dirty="0" smtClean="0"/>
              <a:t> e </a:t>
            </a:r>
            <a:r>
              <a:rPr lang="it-IT" sz="4000" i="1" smtClean="0"/>
              <a:t>posizionamento </a:t>
            </a:r>
            <a:r>
              <a:rPr lang="it-IT" sz="4000" i="1" smtClean="0"/>
              <a:t>territoriale</a:t>
            </a:r>
            <a:endParaRPr lang="it-IT" sz="4000" i="1" dirty="0" smtClean="0"/>
          </a:p>
          <a:p>
            <a:endParaRPr lang="it-IT" sz="4000" dirty="0" smtClean="0"/>
          </a:p>
          <a:p>
            <a:endParaRPr lang="it-IT" sz="4000" dirty="0" smtClean="0"/>
          </a:p>
          <a:p>
            <a:r>
              <a:rPr lang="it-IT" sz="2800" dirty="0" smtClean="0"/>
              <a:t>Corso di Marketing Territoriale </a:t>
            </a:r>
          </a:p>
          <a:p>
            <a:r>
              <a:rPr lang="it-IT" sz="2800" dirty="0" smtClean="0"/>
              <a:t>Sonia Ferrari</a:t>
            </a:r>
          </a:p>
        </p:txBody>
      </p:sp>
      <p:pic>
        <p:nvPicPr>
          <p:cNvPr id="9" name="Picture 5" descr="uni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2861" y="5564560"/>
            <a:ext cx="3056140" cy="785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6131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uni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6453336"/>
            <a:ext cx="17653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egnaposto piè di pagina 15"/>
          <p:cNvSpPr>
            <a:spLocks noGrp="1"/>
          </p:cNvSpPr>
          <p:nvPr>
            <p:ph type="ftr" sz="quarter" idx="11"/>
          </p:nvPr>
        </p:nvSpPr>
        <p:spPr>
          <a:xfrm>
            <a:off x="2411760" y="6309320"/>
            <a:ext cx="4840941" cy="365125"/>
          </a:xfrm>
        </p:spPr>
        <p:txBody>
          <a:bodyPr/>
          <a:lstStyle/>
          <a:p>
            <a:pPr algn="ctr"/>
            <a:r>
              <a:rPr lang="en-GB" dirty="0" smtClean="0"/>
              <a:t>Sonia Ferrari</a:t>
            </a:r>
            <a:endParaRPr lang="en-GB" dirty="0"/>
          </a:p>
        </p:txBody>
      </p:sp>
      <p:sp>
        <p:nvSpPr>
          <p:cNvPr id="5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</p:spPr>
        <p:txBody>
          <a:bodyPr/>
          <a:lstStyle/>
          <a:p>
            <a:pPr algn="r"/>
            <a:fld id="{E70ACC73-A454-E14D-81FF-08F48302EF2B}" type="slidenum">
              <a:rPr lang="en-GB" smtClean="0"/>
              <a:pPr algn="r"/>
              <a:t>10</a:t>
            </a:fld>
            <a:endParaRPr lang="en-GB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248" y="4293096"/>
            <a:ext cx="1260202" cy="1260202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323528" y="908720"/>
            <a:ext cx="8568952" cy="5063019"/>
          </a:xfrm>
          <a:prstGeom prst="rect">
            <a:avLst/>
          </a:prstGeom>
          <a:noFill/>
          <a:ln w="635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539552" y="1052736"/>
            <a:ext cx="8136904" cy="4487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spcBef>
                <a:spcPct val="20000"/>
              </a:spcBef>
              <a:defRPr/>
            </a:pPr>
            <a:r>
              <a:rPr lang="en-GB" sz="2800" dirty="0" err="1" smtClean="0"/>
              <a:t>Spagna</a:t>
            </a:r>
            <a:r>
              <a:rPr lang="en-GB" sz="2800" dirty="0" smtClean="0"/>
              <a:t>: </a:t>
            </a:r>
            <a:r>
              <a:rPr lang="en-GB" sz="2800" dirty="0" err="1" smtClean="0"/>
              <a:t>è</a:t>
            </a:r>
            <a:r>
              <a:rPr lang="en-GB" sz="2800" dirty="0" smtClean="0"/>
              <a:t> un </a:t>
            </a:r>
            <a:r>
              <a:rPr lang="en-GB" sz="2800" dirty="0" err="1" smtClean="0"/>
              <a:t>esempio</a:t>
            </a:r>
            <a:r>
              <a:rPr lang="en-GB" sz="2800" dirty="0" smtClean="0"/>
              <a:t> </a:t>
            </a:r>
            <a:r>
              <a:rPr lang="en-GB" sz="2800" dirty="0" err="1" smtClean="0"/>
              <a:t>importante</a:t>
            </a:r>
            <a:r>
              <a:rPr lang="en-GB" sz="2800" dirty="0" smtClean="0"/>
              <a:t> </a:t>
            </a:r>
            <a:r>
              <a:rPr lang="en-GB" sz="2800" dirty="0" err="1" smtClean="0"/>
              <a:t>della</a:t>
            </a:r>
            <a:r>
              <a:rPr lang="en-GB" sz="2800" dirty="0" smtClean="0"/>
              <a:t> </a:t>
            </a:r>
            <a:r>
              <a:rPr lang="en-GB" sz="2800" dirty="0" err="1" smtClean="0"/>
              <a:t>creazione</a:t>
            </a:r>
            <a:r>
              <a:rPr lang="en-GB" sz="2800" dirty="0" smtClean="0"/>
              <a:t> di un country brand di </a:t>
            </a:r>
            <a:r>
              <a:rPr lang="en-GB" sz="2800" dirty="0" err="1" smtClean="0"/>
              <a:t>successo</a:t>
            </a:r>
            <a:r>
              <a:rPr lang="en-GB" sz="2800" dirty="0" smtClean="0"/>
              <a:t>.</a:t>
            </a:r>
            <a:endParaRPr lang="en-GB" sz="2800" dirty="0"/>
          </a:p>
          <a:p>
            <a:pPr lvl="0" defTabSz="457200">
              <a:spcBef>
                <a:spcPct val="20000"/>
              </a:spcBef>
              <a:defRPr/>
            </a:pPr>
            <a:r>
              <a:rPr lang="en-GB" sz="2800" dirty="0" err="1" smtClean="0"/>
              <a:t>Nei</a:t>
            </a:r>
            <a:r>
              <a:rPr lang="en-GB" sz="2800" dirty="0" smtClean="0"/>
              <a:t> </a:t>
            </a:r>
            <a:r>
              <a:rPr lang="en-GB" sz="2800" dirty="0" err="1" smtClean="0"/>
              <a:t>primi</a:t>
            </a:r>
            <a:r>
              <a:rPr lang="en-GB" sz="2800" dirty="0" smtClean="0"/>
              <a:t> </a:t>
            </a:r>
            <a:r>
              <a:rPr lang="en-GB" sz="2800" dirty="0" err="1" smtClean="0"/>
              <a:t>anni</a:t>
            </a:r>
            <a:r>
              <a:rPr lang="en-GB" sz="2800" dirty="0" smtClean="0"/>
              <a:t> ‘80 la </a:t>
            </a:r>
            <a:r>
              <a:rPr lang="en-GB" sz="2800" dirty="0" err="1" smtClean="0"/>
              <a:t>Spagna</a:t>
            </a:r>
            <a:r>
              <a:rPr lang="en-GB" sz="2800" dirty="0" smtClean="0"/>
              <a:t> ha </a:t>
            </a:r>
            <a:r>
              <a:rPr lang="en-GB" sz="2800" dirty="0" err="1" smtClean="0"/>
              <a:t>dato</a:t>
            </a:r>
            <a:r>
              <a:rPr lang="en-GB" sz="2800" dirty="0" smtClean="0"/>
              <a:t> </a:t>
            </a:r>
            <a:r>
              <a:rPr lang="en-GB" sz="2800" dirty="0" err="1" smtClean="0"/>
              <a:t>inizio</a:t>
            </a:r>
            <a:r>
              <a:rPr lang="en-GB" sz="2800" dirty="0" smtClean="0"/>
              <a:t> a </a:t>
            </a:r>
            <a:r>
              <a:rPr lang="en-GB" sz="2800" dirty="0" err="1" smtClean="0"/>
              <a:t>una</a:t>
            </a:r>
            <a:r>
              <a:rPr lang="en-GB" sz="2800" dirty="0" smtClean="0"/>
              <a:t> </a:t>
            </a:r>
            <a:r>
              <a:rPr lang="en-GB" sz="2800" dirty="0" err="1" smtClean="0"/>
              <a:t>campagna</a:t>
            </a:r>
            <a:r>
              <a:rPr lang="en-GB" sz="2800" dirty="0" smtClean="0"/>
              <a:t> per </a:t>
            </a:r>
            <a:r>
              <a:rPr lang="en-GB" sz="2800" dirty="0" err="1" smtClean="0"/>
              <a:t>sviluppare</a:t>
            </a:r>
            <a:r>
              <a:rPr lang="en-GB" sz="2800" dirty="0" smtClean="0"/>
              <a:t> un forte country brand</a:t>
            </a:r>
            <a:r>
              <a:rPr lang="en-GB" sz="2800" dirty="0"/>
              <a:t>, </a:t>
            </a:r>
            <a:r>
              <a:rPr lang="en-GB" sz="2800" dirty="0" err="1" smtClean="0"/>
              <a:t>utilizzando</a:t>
            </a:r>
            <a:r>
              <a:rPr lang="en-GB" sz="2800" dirty="0" smtClean="0"/>
              <a:t> </a:t>
            </a:r>
            <a:r>
              <a:rPr lang="en-GB" sz="2800" dirty="0" err="1" smtClean="0"/>
              <a:t>il</a:t>
            </a:r>
            <a:r>
              <a:rPr lang="en-GB" sz="2800" dirty="0" smtClean="0"/>
              <a:t> logo </a:t>
            </a:r>
            <a:r>
              <a:rPr lang="en-GB" sz="2800" dirty="0" err="1" smtClean="0"/>
              <a:t>creato</a:t>
            </a:r>
            <a:r>
              <a:rPr lang="en-GB" sz="2800" dirty="0" smtClean="0"/>
              <a:t> dal </a:t>
            </a:r>
            <a:r>
              <a:rPr lang="en-GB" sz="2800" dirty="0" err="1" smtClean="0"/>
              <a:t>grande</a:t>
            </a:r>
            <a:r>
              <a:rPr lang="en-GB" sz="2800" dirty="0" smtClean="0"/>
              <a:t> </a:t>
            </a:r>
            <a:r>
              <a:rPr lang="en-GB" sz="2800" dirty="0" err="1" smtClean="0"/>
              <a:t>artista</a:t>
            </a:r>
            <a:r>
              <a:rPr lang="en-GB" sz="2800" dirty="0" smtClean="0"/>
              <a:t> </a:t>
            </a:r>
            <a:r>
              <a:rPr lang="en-GB" sz="2800" dirty="0"/>
              <a:t>Joan </a:t>
            </a:r>
            <a:r>
              <a:rPr lang="en-GB" sz="2800" dirty="0" err="1" smtClean="0"/>
              <a:t>Mirò</a:t>
            </a:r>
            <a:r>
              <a:rPr lang="en-GB" sz="2800" dirty="0" smtClean="0"/>
              <a:t> (El Sol de </a:t>
            </a:r>
            <a:r>
              <a:rPr lang="en-GB" sz="2800" dirty="0" err="1" smtClean="0"/>
              <a:t>Mirò</a:t>
            </a:r>
            <a:r>
              <a:rPr lang="en-GB" sz="2800" dirty="0" smtClean="0"/>
              <a:t>).</a:t>
            </a:r>
            <a:endParaRPr lang="en-GB" sz="2800" dirty="0"/>
          </a:p>
          <a:p>
            <a:r>
              <a:rPr lang="en-GB" sz="2800" dirty="0" err="1" smtClean="0"/>
              <a:t>Nel</a:t>
            </a:r>
            <a:r>
              <a:rPr lang="en-GB" sz="2800" dirty="0" smtClean="0"/>
              <a:t> ranking </a:t>
            </a:r>
            <a:r>
              <a:rPr lang="en-GB" sz="2800" dirty="0" err="1" smtClean="0"/>
              <a:t>annuale</a:t>
            </a:r>
            <a:r>
              <a:rPr lang="en-GB" sz="2800" dirty="0" smtClean="0"/>
              <a:t> 2014-15 di Bloom </a:t>
            </a:r>
            <a:r>
              <a:rPr lang="en-GB" sz="2800" dirty="0"/>
              <a:t>Consulting Country </a:t>
            </a:r>
            <a:r>
              <a:rPr lang="en-GB" sz="2800" dirty="0" err="1" smtClean="0"/>
              <a:t>il</a:t>
            </a:r>
            <a:r>
              <a:rPr lang="en-GB" sz="2800" dirty="0" smtClean="0"/>
              <a:t> brand </a:t>
            </a:r>
            <a:r>
              <a:rPr lang="en-GB" sz="2800" dirty="0" err="1" smtClean="0"/>
              <a:t>turistico</a:t>
            </a:r>
            <a:r>
              <a:rPr lang="en-GB" sz="2800" dirty="0" smtClean="0"/>
              <a:t> </a:t>
            </a:r>
            <a:r>
              <a:rPr lang="en-GB" sz="2800" dirty="0" err="1" smtClean="0"/>
              <a:t>della</a:t>
            </a:r>
            <a:r>
              <a:rPr lang="en-GB" sz="2800" dirty="0" smtClean="0"/>
              <a:t> </a:t>
            </a:r>
            <a:r>
              <a:rPr lang="en-GB" sz="2800" dirty="0" err="1" smtClean="0"/>
              <a:t>Spagna</a:t>
            </a:r>
            <a:r>
              <a:rPr lang="en-GB" sz="2800" dirty="0" smtClean="0"/>
              <a:t> </a:t>
            </a:r>
            <a:r>
              <a:rPr lang="en-GB" sz="2800" dirty="0" err="1" smtClean="0"/>
              <a:t>si</a:t>
            </a:r>
            <a:r>
              <a:rPr lang="en-GB" sz="2800" dirty="0" smtClean="0"/>
              <a:t> </a:t>
            </a:r>
            <a:r>
              <a:rPr lang="en-GB" sz="2800" dirty="0" err="1" smtClean="0"/>
              <a:t>posiziona</a:t>
            </a:r>
            <a:r>
              <a:rPr lang="en-GB" sz="2800" dirty="0" smtClean="0"/>
              <a:t>  secondo </a:t>
            </a:r>
            <a:r>
              <a:rPr lang="en-GB" sz="2800" dirty="0" err="1" smtClean="0"/>
              <a:t>nel</a:t>
            </a:r>
            <a:r>
              <a:rPr lang="en-GB" sz="2800" dirty="0" smtClean="0"/>
              <a:t> </a:t>
            </a:r>
            <a:r>
              <a:rPr lang="en-GB" sz="2800" dirty="0" err="1" smtClean="0"/>
              <a:t>mondo</a:t>
            </a:r>
            <a:r>
              <a:rPr lang="en-GB" sz="2800" dirty="0" smtClean="0"/>
              <a:t> (</a:t>
            </a:r>
            <a:r>
              <a:rPr lang="en-GB" sz="2800" dirty="0" err="1" smtClean="0"/>
              <a:t>dopo</a:t>
            </a:r>
            <a:r>
              <a:rPr lang="en-GB" sz="2800" dirty="0" smtClean="0"/>
              <a:t> </a:t>
            </a:r>
            <a:r>
              <a:rPr lang="en-GB" sz="2800" dirty="0" err="1" smtClean="0"/>
              <a:t>gli</a:t>
            </a:r>
            <a:r>
              <a:rPr lang="en-GB" sz="2800" dirty="0" smtClean="0"/>
              <a:t> USA) </a:t>
            </a:r>
          </a:p>
          <a:p>
            <a:r>
              <a:rPr lang="en-GB" sz="2800" dirty="0" smtClean="0"/>
              <a:t>e primo in Europa. </a:t>
            </a:r>
            <a:endParaRPr lang="it-IT" sz="2800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2701" y="4923197"/>
            <a:ext cx="1260202" cy="1260202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6791" y="5341638"/>
            <a:ext cx="1260202" cy="126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37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400" y="0"/>
            <a:ext cx="47740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512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uni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6453336"/>
            <a:ext cx="17653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egnaposto piè di pagina 15"/>
          <p:cNvSpPr>
            <a:spLocks noGrp="1"/>
          </p:cNvSpPr>
          <p:nvPr>
            <p:ph type="ftr" sz="quarter" idx="11"/>
          </p:nvPr>
        </p:nvSpPr>
        <p:spPr>
          <a:xfrm>
            <a:off x="2339752" y="6309320"/>
            <a:ext cx="4840941" cy="365125"/>
          </a:xfrm>
        </p:spPr>
        <p:txBody>
          <a:bodyPr/>
          <a:lstStyle/>
          <a:p>
            <a:pPr algn="ctr"/>
            <a:r>
              <a:rPr lang="en-GB" dirty="0" smtClean="0"/>
              <a:t>Sonia Ferrari</a:t>
            </a:r>
            <a:endParaRPr lang="en-GB" dirty="0"/>
          </a:p>
        </p:txBody>
      </p:sp>
      <p:sp>
        <p:nvSpPr>
          <p:cNvPr id="6" name="Segnaposto numero diapositiva 1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70ACC73-A454-E14D-81FF-08F48302EF2B}" type="slidenum">
              <a:rPr lang="en-GB" smtClean="0"/>
              <a:pPr algn="r"/>
              <a:t>12</a:t>
            </a:fld>
            <a:endParaRPr lang="en-GB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412776"/>
            <a:ext cx="2736304" cy="387643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2" y="2276872"/>
            <a:ext cx="2693946" cy="381642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8184" y="836712"/>
            <a:ext cx="2341984" cy="3317811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9752" y="764704"/>
            <a:ext cx="259228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35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uni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6453336"/>
            <a:ext cx="17653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egnaposto piè di pagina 15"/>
          <p:cNvSpPr>
            <a:spLocks noGrp="1"/>
          </p:cNvSpPr>
          <p:nvPr>
            <p:ph type="ftr" sz="quarter" idx="11"/>
          </p:nvPr>
        </p:nvSpPr>
        <p:spPr>
          <a:xfrm>
            <a:off x="2339752" y="6309320"/>
            <a:ext cx="4840941" cy="365125"/>
          </a:xfrm>
        </p:spPr>
        <p:txBody>
          <a:bodyPr/>
          <a:lstStyle/>
          <a:p>
            <a:pPr algn="ctr"/>
            <a:r>
              <a:rPr lang="en-GB" dirty="0" smtClean="0"/>
              <a:t>Sonia Ferrari</a:t>
            </a:r>
            <a:endParaRPr lang="en-GB" dirty="0"/>
          </a:p>
        </p:txBody>
      </p:sp>
      <p:sp>
        <p:nvSpPr>
          <p:cNvPr id="6" name="Segnaposto numero diapositiva 1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70ACC73-A454-E14D-81FF-08F48302EF2B}" type="slidenum">
              <a:rPr lang="en-GB" smtClean="0"/>
              <a:pPr algn="r"/>
              <a:t>13</a:t>
            </a:fld>
            <a:endParaRPr lang="en-GB"/>
          </a:p>
        </p:txBody>
      </p:sp>
      <p:sp>
        <p:nvSpPr>
          <p:cNvPr id="7" name="Sottotitolo 12"/>
          <p:cNvSpPr txBox="1">
            <a:spLocks/>
          </p:cNvSpPr>
          <p:nvPr/>
        </p:nvSpPr>
        <p:spPr>
          <a:xfrm>
            <a:off x="444501" y="745385"/>
            <a:ext cx="8454478" cy="2450712"/>
          </a:xfrm>
          <a:prstGeom prst="rect">
            <a:avLst/>
          </a:prstGeom>
          <a:solidFill>
            <a:srgbClr val="7AC6DC"/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sz="2800" dirty="0" err="1" smtClean="0"/>
              <a:t>É</a:t>
            </a:r>
            <a:r>
              <a:rPr lang="en-GB" sz="2800" dirty="0" smtClean="0"/>
              <a:t> </a:t>
            </a:r>
            <a:r>
              <a:rPr lang="en-GB" sz="2800" dirty="0" err="1" smtClean="0"/>
              <a:t>difficile</a:t>
            </a:r>
            <a:r>
              <a:rPr lang="en-GB" sz="2800" dirty="0" smtClean="0"/>
              <a:t> </a:t>
            </a:r>
            <a:r>
              <a:rPr lang="en-GB" sz="2800" dirty="0" err="1" smtClean="0"/>
              <a:t>creare</a:t>
            </a:r>
            <a:r>
              <a:rPr lang="en-GB" sz="2800" dirty="0" smtClean="0"/>
              <a:t> un brand di </a:t>
            </a:r>
            <a:r>
              <a:rPr lang="en-GB" sz="2800" dirty="0" err="1" smtClean="0"/>
              <a:t>successo</a:t>
            </a:r>
            <a:r>
              <a:rPr lang="en-GB" sz="2800" dirty="0" smtClean="0"/>
              <a:t> per un </a:t>
            </a:r>
            <a:r>
              <a:rPr lang="en-GB" sz="2800" dirty="0" err="1" smtClean="0"/>
              <a:t>territorio</a:t>
            </a:r>
            <a:r>
              <a:rPr lang="en-GB" sz="2800" dirty="0" smtClean="0"/>
              <a:t> </a:t>
            </a:r>
            <a:r>
              <a:rPr lang="en-GB" sz="2800" dirty="0" err="1" smtClean="0"/>
              <a:t>perchè</a:t>
            </a:r>
            <a:r>
              <a:rPr lang="en-GB" sz="2800" dirty="0" smtClean="0"/>
              <a:t>: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2800" dirty="0" err="1" smtClean="0"/>
              <a:t>Complessità</a:t>
            </a:r>
            <a:r>
              <a:rPr lang="en-GB" sz="2800" dirty="0" smtClean="0"/>
              <a:t> del </a:t>
            </a:r>
            <a:r>
              <a:rPr lang="en-GB" sz="2800" dirty="0" err="1" smtClean="0"/>
              <a:t>prodotto</a:t>
            </a:r>
            <a:endParaRPr lang="en-GB" sz="2800" dirty="0" smtClean="0"/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Produzione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in rete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2800" baseline="0" dirty="0" smtClean="0"/>
              <a:t>I </a:t>
            </a:r>
            <a:r>
              <a:rPr lang="en-GB" sz="2800" baseline="0" dirty="0" err="1" smtClean="0"/>
              <a:t>prodotti</a:t>
            </a:r>
            <a:r>
              <a:rPr lang="en-GB" sz="2800" baseline="0" dirty="0" smtClean="0"/>
              <a:t> </a:t>
            </a:r>
            <a:r>
              <a:rPr lang="en-GB" sz="2800" baseline="0" dirty="0" err="1" smtClean="0"/>
              <a:t>sono</a:t>
            </a:r>
            <a:r>
              <a:rPr lang="en-GB" sz="2800" baseline="0" dirty="0" smtClean="0"/>
              <a:t> </a:t>
            </a:r>
            <a:r>
              <a:rPr lang="en-GB" sz="2800" baseline="0" dirty="0" err="1" smtClean="0"/>
              <a:t>principalmente</a:t>
            </a:r>
            <a:r>
              <a:rPr lang="en-GB" sz="2800" baseline="0" dirty="0" smtClean="0"/>
              <a:t> </a:t>
            </a:r>
            <a:r>
              <a:rPr lang="en-GB" sz="2800" baseline="0" dirty="0" err="1" smtClean="0"/>
              <a:t>servizi</a:t>
            </a:r>
            <a:endParaRPr lang="en-GB" sz="2800" baseline="0" dirty="0" smtClean="0"/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GB" sz="28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800" baseline="0" dirty="0" smtClean="0"/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800" dirty="0" smtClean="0"/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800" baseline="0" dirty="0" smtClean="0"/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800" dirty="0" smtClean="0"/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44501" y="3627552"/>
            <a:ext cx="8395047" cy="206210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3200" dirty="0" smtClean="0"/>
              <a:t>Il place </a:t>
            </a:r>
            <a:r>
              <a:rPr lang="en-GB" sz="3200" dirty="0"/>
              <a:t>branding </a:t>
            </a:r>
            <a:r>
              <a:rPr lang="en-GB" sz="3200" dirty="0" err="1" smtClean="0"/>
              <a:t>coinvolge</a:t>
            </a:r>
            <a:r>
              <a:rPr lang="en-GB" sz="3200" dirty="0" smtClean="0"/>
              <a:t> </a:t>
            </a:r>
            <a:r>
              <a:rPr lang="en-GB" sz="3200" dirty="0" err="1" smtClean="0"/>
              <a:t>varie</a:t>
            </a:r>
            <a:r>
              <a:rPr lang="en-GB" sz="3200" dirty="0" smtClean="0"/>
              <a:t> </a:t>
            </a:r>
            <a:r>
              <a:rPr lang="en-GB" sz="3200" dirty="0" err="1" smtClean="0"/>
              <a:t>offerte</a:t>
            </a:r>
            <a:r>
              <a:rPr lang="en-GB" sz="3200" dirty="0" smtClean="0"/>
              <a:t>, </a:t>
            </a:r>
            <a:r>
              <a:rPr lang="en-GB" sz="3200" dirty="0" err="1" smtClean="0"/>
              <a:t>forme</a:t>
            </a:r>
            <a:r>
              <a:rPr lang="en-GB" sz="3200" dirty="0" smtClean="0"/>
              <a:t> di </a:t>
            </a:r>
          </a:p>
          <a:p>
            <a:r>
              <a:rPr lang="en-GB" sz="3200" dirty="0" err="1" smtClean="0"/>
              <a:t>cooperazione</a:t>
            </a:r>
            <a:r>
              <a:rPr lang="en-GB" sz="3200" dirty="0" smtClean="0"/>
              <a:t> </a:t>
            </a:r>
            <a:r>
              <a:rPr lang="en-GB" sz="3200" dirty="0" err="1" smtClean="0"/>
              <a:t>intersettoriale</a:t>
            </a:r>
            <a:r>
              <a:rPr lang="en-GB" sz="3200" dirty="0" smtClean="0"/>
              <a:t> </a:t>
            </a:r>
            <a:r>
              <a:rPr lang="en-GB" sz="3200" dirty="0" err="1" smtClean="0"/>
              <a:t>fra</a:t>
            </a:r>
            <a:r>
              <a:rPr lang="en-GB" sz="3200" dirty="0" smtClean="0"/>
              <a:t> stakeholder </a:t>
            </a:r>
            <a:r>
              <a:rPr lang="en-GB" sz="3200" dirty="0" err="1" smtClean="0"/>
              <a:t>che</a:t>
            </a:r>
            <a:endParaRPr lang="en-GB" sz="3200" dirty="0" smtClean="0"/>
          </a:p>
          <a:p>
            <a:r>
              <a:rPr lang="en-GB" sz="3200" dirty="0" err="1"/>
              <a:t>h</a:t>
            </a:r>
            <a:r>
              <a:rPr lang="en-GB" sz="3200" dirty="0" err="1" smtClean="0"/>
              <a:t>anno</a:t>
            </a:r>
            <a:r>
              <a:rPr lang="en-GB" sz="3200" dirty="0" smtClean="0"/>
              <a:t> </a:t>
            </a:r>
            <a:r>
              <a:rPr lang="en-GB" sz="3200" dirty="0" err="1" smtClean="0"/>
              <a:t>differenti</a:t>
            </a:r>
            <a:r>
              <a:rPr lang="en-GB" sz="3200" dirty="0" smtClean="0"/>
              <a:t> </a:t>
            </a:r>
            <a:r>
              <a:rPr lang="en-GB" sz="3200" dirty="0" err="1" smtClean="0"/>
              <a:t>punti</a:t>
            </a:r>
            <a:r>
              <a:rPr lang="en-GB" sz="3200" dirty="0" smtClean="0"/>
              <a:t> di vista </a:t>
            </a:r>
            <a:r>
              <a:rPr lang="en-GB" sz="3200" dirty="0" err="1" smtClean="0"/>
              <a:t>sul</a:t>
            </a:r>
            <a:r>
              <a:rPr lang="en-GB" sz="3200" dirty="0" smtClean="0"/>
              <a:t> </a:t>
            </a:r>
            <a:r>
              <a:rPr lang="en-GB" sz="3200" dirty="0" err="1" smtClean="0"/>
              <a:t>territorio</a:t>
            </a:r>
            <a:r>
              <a:rPr lang="en-GB" sz="3200" dirty="0" smtClean="0"/>
              <a:t> e</a:t>
            </a:r>
          </a:p>
          <a:p>
            <a:r>
              <a:rPr lang="en-GB" sz="3200" dirty="0" smtClean="0"/>
              <a:t> </a:t>
            </a:r>
            <a:r>
              <a:rPr lang="en-GB" sz="3200" dirty="0" err="1" smtClean="0"/>
              <a:t>residenti</a:t>
            </a:r>
            <a:r>
              <a:rPr lang="en-GB" sz="3200" dirty="0" smtClean="0"/>
              <a:t>.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21041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uni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6453336"/>
            <a:ext cx="17653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egnaposto piè di pagina 15"/>
          <p:cNvSpPr>
            <a:spLocks noGrp="1"/>
          </p:cNvSpPr>
          <p:nvPr>
            <p:ph type="ftr" sz="quarter" idx="11"/>
          </p:nvPr>
        </p:nvSpPr>
        <p:spPr>
          <a:xfrm>
            <a:off x="2411760" y="6237312"/>
            <a:ext cx="4840941" cy="365125"/>
          </a:xfrm>
        </p:spPr>
        <p:txBody>
          <a:bodyPr/>
          <a:lstStyle/>
          <a:p>
            <a:pPr algn="ctr"/>
            <a:r>
              <a:rPr lang="en-GB" dirty="0" smtClean="0"/>
              <a:t>Sonia Ferrari</a:t>
            </a:r>
            <a:endParaRPr lang="en-GB" dirty="0"/>
          </a:p>
        </p:txBody>
      </p:sp>
      <p:sp>
        <p:nvSpPr>
          <p:cNvPr id="5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</p:spPr>
        <p:txBody>
          <a:bodyPr/>
          <a:lstStyle/>
          <a:p>
            <a:pPr algn="r"/>
            <a:fld id="{E70ACC73-A454-E14D-81FF-08F48302EF2B}" type="slidenum">
              <a:rPr lang="en-GB" smtClean="0"/>
              <a:pPr algn="r"/>
              <a:t>14</a:t>
            </a:fld>
            <a:endParaRPr lang="en-GB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87599" y="687554"/>
            <a:ext cx="87770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/>
              <a:t>Molte</a:t>
            </a:r>
            <a:r>
              <a:rPr lang="en-GB" sz="3200" dirty="0" smtClean="0"/>
              <a:t> </a:t>
            </a:r>
            <a:r>
              <a:rPr lang="en-GB" sz="3200" dirty="0" err="1" smtClean="0"/>
              <a:t>destinazioni</a:t>
            </a:r>
            <a:r>
              <a:rPr lang="en-GB" sz="3200" dirty="0" smtClean="0"/>
              <a:t> </a:t>
            </a:r>
            <a:r>
              <a:rPr lang="en-GB" sz="3200" dirty="0" err="1" smtClean="0"/>
              <a:t>turistiche</a:t>
            </a:r>
            <a:r>
              <a:rPr lang="en-GB" sz="3200" dirty="0" smtClean="0"/>
              <a:t> </a:t>
            </a:r>
            <a:r>
              <a:rPr lang="en-GB" sz="3200" dirty="0" err="1" smtClean="0"/>
              <a:t>ancora</a:t>
            </a:r>
            <a:r>
              <a:rPr lang="en-GB" sz="3200" dirty="0" smtClean="0"/>
              <a:t> </a:t>
            </a:r>
            <a:r>
              <a:rPr lang="en-GB" sz="3200" dirty="0" err="1" smtClean="0"/>
              <a:t>oggi</a:t>
            </a:r>
            <a:r>
              <a:rPr lang="en-GB" sz="3200" dirty="0" smtClean="0"/>
              <a:t> </a:t>
            </a:r>
            <a:r>
              <a:rPr lang="en-GB" sz="3200" dirty="0" err="1" smtClean="0"/>
              <a:t>promuovono</a:t>
            </a:r>
            <a:r>
              <a:rPr lang="en-GB" sz="3200" dirty="0" smtClean="0"/>
              <a:t> </a:t>
            </a:r>
            <a:r>
              <a:rPr lang="en-GB" sz="3200" dirty="0" err="1" smtClean="0"/>
              <a:t>nei</a:t>
            </a:r>
            <a:r>
              <a:rPr lang="en-GB" sz="3200" dirty="0" smtClean="0"/>
              <a:t> </a:t>
            </a:r>
            <a:r>
              <a:rPr lang="en-GB" sz="3200" dirty="0" err="1" smtClean="0"/>
              <a:t>loro</a:t>
            </a:r>
            <a:r>
              <a:rPr lang="en-GB" sz="3200" dirty="0" smtClean="0"/>
              <a:t> </a:t>
            </a:r>
            <a:r>
              <a:rPr lang="en-GB" sz="3200" dirty="0" err="1" smtClean="0"/>
              <a:t>depliant</a:t>
            </a:r>
            <a:r>
              <a:rPr lang="en-GB" sz="3200" dirty="0" smtClean="0"/>
              <a:t> </a:t>
            </a:r>
            <a:r>
              <a:rPr lang="en-GB" sz="3200" dirty="0" err="1" smtClean="0"/>
              <a:t>attributi</a:t>
            </a:r>
            <a:r>
              <a:rPr lang="en-GB" sz="3200" dirty="0" smtClean="0"/>
              <a:t> </a:t>
            </a:r>
            <a:r>
              <a:rPr lang="en-GB" sz="3200" dirty="0" err="1" smtClean="0"/>
              <a:t>simili</a:t>
            </a:r>
            <a:r>
              <a:rPr lang="en-GB" sz="3200" dirty="0" smtClean="0"/>
              <a:t>, come </a:t>
            </a:r>
            <a:r>
              <a:rPr lang="en-GB" sz="3200" dirty="0" err="1" smtClean="0"/>
              <a:t>bei</a:t>
            </a:r>
            <a:r>
              <a:rPr lang="en-GB" sz="3200" dirty="0" smtClean="0"/>
              <a:t> </a:t>
            </a:r>
            <a:r>
              <a:rPr lang="en-GB" sz="3200" dirty="0" err="1" smtClean="0"/>
              <a:t>paesaggi</a:t>
            </a:r>
            <a:r>
              <a:rPr lang="en-GB" sz="3200" dirty="0" smtClean="0"/>
              <a:t>, </a:t>
            </a:r>
            <a:r>
              <a:rPr lang="en-GB" sz="3200" dirty="0" err="1" smtClean="0"/>
              <a:t>spiagge</a:t>
            </a:r>
            <a:r>
              <a:rPr lang="en-GB" sz="3200" dirty="0" smtClean="0"/>
              <a:t> </a:t>
            </a:r>
            <a:r>
              <a:rPr lang="en-GB" sz="3200" dirty="0" err="1" smtClean="0"/>
              <a:t>dorate</a:t>
            </a:r>
            <a:r>
              <a:rPr lang="en-GB" sz="3200" dirty="0" smtClean="0"/>
              <a:t>, </a:t>
            </a:r>
            <a:r>
              <a:rPr lang="en-GB" sz="3200" dirty="0" err="1" smtClean="0"/>
              <a:t>mari</a:t>
            </a:r>
            <a:r>
              <a:rPr lang="en-GB" sz="3200" dirty="0" smtClean="0"/>
              <a:t> </a:t>
            </a:r>
            <a:r>
              <a:rPr lang="en-GB" sz="3200" dirty="0" err="1" smtClean="0"/>
              <a:t>blu</a:t>
            </a:r>
            <a:r>
              <a:rPr lang="en-GB" sz="3200" dirty="0" smtClean="0"/>
              <a:t> o </a:t>
            </a:r>
            <a:r>
              <a:rPr lang="en-GB" sz="3200" dirty="0" err="1" smtClean="0"/>
              <a:t>luoghi</a:t>
            </a:r>
            <a:r>
              <a:rPr lang="en-GB" sz="3200" dirty="0" smtClean="0"/>
              <a:t> </a:t>
            </a:r>
            <a:r>
              <a:rPr lang="en-GB" sz="3200" dirty="0" err="1" smtClean="0"/>
              <a:t>accoglienti</a:t>
            </a:r>
            <a:r>
              <a:rPr lang="en-GB" sz="3200" dirty="0" smtClean="0"/>
              <a:t>. </a:t>
            </a:r>
          </a:p>
          <a:p>
            <a:endParaRPr lang="it-IT" sz="3200" dirty="0"/>
          </a:p>
        </p:txBody>
      </p:sp>
      <p:sp>
        <p:nvSpPr>
          <p:cNvPr id="7" name="Onda 6"/>
          <p:cNvSpPr/>
          <p:nvPr/>
        </p:nvSpPr>
        <p:spPr>
          <a:xfrm>
            <a:off x="632771" y="2961754"/>
            <a:ext cx="7632848" cy="1728192"/>
          </a:xfrm>
          <a:prstGeom prst="wav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184B5B"/>
                </a:solidFill>
              </a:rPr>
              <a:t>La </a:t>
            </a:r>
            <a:r>
              <a:rPr lang="en-GB" sz="2400" dirty="0" err="1" smtClean="0">
                <a:solidFill>
                  <a:srgbClr val="184B5B"/>
                </a:solidFill>
              </a:rPr>
              <a:t>destinazione</a:t>
            </a:r>
            <a:r>
              <a:rPr lang="en-GB" sz="2400" dirty="0" smtClean="0">
                <a:solidFill>
                  <a:srgbClr val="184B5B"/>
                </a:solidFill>
              </a:rPr>
              <a:t> </a:t>
            </a:r>
            <a:r>
              <a:rPr lang="en-GB" sz="2400" dirty="0" err="1" smtClean="0">
                <a:solidFill>
                  <a:srgbClr val="184B5B"/>
                </a:solidFill>
              </a:rPr>
              <a:t>deve</a:t>
            </a:r>
            <a:r>
              <a:rPr lang="en-GB" sz="2400" dirty="0" smtClean="0">
                <a:solidFill>
                  <a:srgbClr val="184B5B"/>
                </a:solidFill>
              </a:rPr>
              <a:t> </a:t>
            </a:r>
            <a:r>
              <a:rPr lang="en-GB" sz="2400" dirty="0" err="1" smtClean="0">
                <a:solidFill>
                  <a:srgbClr val="184B5B"/>
                </a:solidFill>
              </a:rPr>
              <a:t>essere</a:t>
            </a:r>
            <a:r>
              <a:rPr lang="en-GB" sz="2400" dirty="0" smtClean="0">
                <a:solidFill>
                  <a:srgbClr val="184B5B"/>
                </a:solidFill>
              </a:rPr>
              <a:t> </a:t>
            </a:r>
            <a:r>
              <a:rPr lang="en-GB" sz="2400" dirty="0" err="1" smtClean="0">
                <a:solidFill>
                  <a:srgbClr val="184B5B"/>
                </a:solidFill>
              </a:rPr>
              <a:t>unica</a:t>
            </a:r>
            <a:r>
              <a:rPr lang="en-GB" sz="2400" dirty="0" smtClean="0">
                <a:solidFill>
                  <a:srgbClr val="184B5B"/>
                </a:solidFill>
              </a:rPr>
              <a:t> e </a:t>
            </a:r>
            <a:r>
              <a:rPr lang="en-GB" sz="2400" dirty="0" err="1" smtClean="0">
                <a:solidFill>
                  <a:srgbClr val="184B5B"/>
                </a:solidFill>
              </a:rPr>
              <a:t>differenziata</a:t>
            </a:r>
            <a:endParaRPr lang="it-IT" sz="2400" dirty="0">
              <a:solidFill>
                <a:srgbClr val="184B5B"/>
              </a:solidFill>
            </a:endParaRPr>
          </a:p>
          <a:p>
            <a:pPr algn="ctr"/>
            <a:endParaRPr lang="it-IT" sz="28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79512" y="4941168"/>
            <a:ext cx="888512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/>
              <a:t>Il </a:t>
            </a:r>
            <a:r>
              <a:rPr lang="en-GB" sz="2400" i="1" dirty="0" err="1" smtClean="0"/>
              <a:t>posizionamento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delle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destinazioni</a:t>
            </a:r>
            <a:r>
              <a:rPr lang="en-GB" sz="2400" i="1" dirty="0" smtClean="0"/>
              <a:t> se </a:t>
            </a:r>
            <a:r>
              <a:rPr lang="en-GB" sz="2400" i="1" dirty="0" err="1" smtClean="0"/>
              <a:t>è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basato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su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attributi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funzionali</a:t>
            </a:r>
            <a:endParaRPr lang="en-GB" sz="2400" i="1" dirty="0" smtClean="0"/>
          </a:p>
          <a:p>
            <a:r>
              <a:rPr lang="en-GB" sz="2400" i="1" dirty="0"/>
              <a:t>l</a:t>
            </a:r>
            <a:r>
              <a:rPr lang="en-GB" sz="2400" i="1" dirty="0" smtClean="0"/>
              <a:t>e </a:t>
            </a:r>
            <a:r>
              <a:rPr lang="en-GB" sz="2400" i="1" dirty="0" err="1" smtClean="0"/>
              <a:t>rende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facilmente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sostituibili</a:t>
            </a:r>
            <a:r>
              <a:rPr lang="en-GB" sz="2400" i="1" dirty="0" smtClean="0"/>
              <a:t>. </a:t>
            </a:r>
            <a:endParaRPr lang="it-IT" sz="2400" i="1" dirty="0"/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760261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uni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6453336"/>
            <a:ext cx="17653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egnaposto piè di pagina 15"/>
          <p:cNvSpPr>
            <a:spLocks noGrp="1"/>
          </p:cNvSpPr>
          <p:nvPr>
            <p:ph type="ftr" sz="quarter" idx="11"/>
          </p:nvPr>
        </p:nvSpPr>
        <p:spPr>
          <a:xfrm>
            <a:off x="2195736" y="6309320"/>
            <a:ext cx="4840941" cy="365125"/>
          </a:xfrm>
        </p:spPr>
        <p:txBody>
          <a:bodyPr/>
          <a:lstStyle/>
          <a:p>
            <a:pPr algn="ctr"/>
            <a:r>
              <a:rPr lang="en-GB" dirty="0" smtClean="0"/>
              <a:t>Sonia Ferrari</a:t>
            </a:r>
            <a:endParaRPr lang="en-GB" dirty="0"/>
          </a:p>
        </p:txBody>
      </p:sp>
      <p:sp>
        <p:nvSpPr>
          <p:cNvPr id="5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</p:spPr>
        <p:txBody>
          <a:bodyPr/>
          <a:lstStyle/>
          <a:p>
            <a:pPr algn="r"/>
            <a:fld id="{E70ACC73-A454-E14D-81FF-08F48302EF2B}" type="slidenum">
              <a:rPr lang="en-GB" smtClean="0"/>
              <a:pPr algn="r"/>
              <a:t>15</a:t>
            </a:fld>
            <a:endParaRPr lang="en-GB" dirty="0"/>
          </a:p>
        </p:txBody>
      </p:sp>
      <p:sp>
        <p:nvSpPr>
          <p:cNvPr id="6" name="Rettangolo 5"/>
          <p:cNvSpPr/>
          <p:nvPr/>
        </p:nvSpPr>
        <p:spPr>
          <a:xfrm>
            <a:off x="611560" y="836712"/>
            <a:ext cx="79928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/>
              <a:t>Le DMO </a:t>
            </a:r>
            <a:r>
              <a:rPr lang="en-GB" sz="3200" dirty="0" err="1" smtClean="0"/>
              <a:t>dovrebbero</a:t>
            </a:r>
            <a:r>
              <a:rPr lang="en-GB" sz="3200" dirty="0" smtClean="0"/>
              <a:t> </a:t>
            </a:r>
            <a:r>
              <a:rPr lang="en-GB" sz="3200" dirty="0" err="1" smtClean="0"/>
              <a:t>focalizzare</a:t>
            </a:r>
            <a:r>
              <a:rPr lang="en-GB" sz="3200" dirty="0" smtClean="0"/>
              <a:t> </a:t>
            </a:r>
            <a:r>
              <a:rPr lang="en-GB" sz="3200" dirty="0" err="1" smtClean="0"/>
              <a:t>i</a:t>
            </a:r>
            <a:r>
              <a:rPr lang="en-GB" sz="3200" dirty="0" smtClean="0"/>
              <a:t> </a:t>
            </a:r>
            <a:r>
              <a:rPr lang="en-GB" sz="3200" dirty="0" err="1" smtClean="0"/>
              <a:t>propri</a:t>
            </a:r>
            <a:r>
              <a:rPr lang="en-GB" sz="3200" dirty="0" smtClean="0"/>
              <a:t> </a:t>
            </a:r>
            <a:r>
              <a:rPr lang="en-GB" sz="3200" dirty="0" err="1" smtClean="0"/>
              <a:t>sforzi</a:t>
            </a:r>
            <a:r>
              <a:rPr lang="en-GB" sz="3200" dirty="0" smtClean="0"/>
              <a:t> </a:t>
            </a:r>
            <a:r>
              <a:rPr lang="en-GB" sz="3200" dirty="0" err="1" smtClean="0"/>
              <a:t>nello</a:t>
            </a:r>
            <a:r>
              <a:rPr lang="en-GB" sz="3200" dirty="0" smtClean="0"/>
              <a:t> </a:t>
            </a:r>
            <a:r>
              <a:rPr lang="en-GB" sz="3200" dirty="0" err="1" smtClean="0"/>
              <a:t>sviluppo</a:t>
            </a:r>
            <a:r>
              <a:rPr lang="en-GB" sz="3200" dirty="0" smtClean="0"/>
              <a:t> di </a:t>
            </a:r>
            <a:r>
              <a:rPr lang="en-GB" sz="3200" dirty="0" err="1" smtClean="0"/>
              <a:t>campagne</a:t>
            </a:r>
            <a:r>
              <a:rPr lang="en-GB" sz="3200" dirty="0" smtClean="0"/>
              <a:t> di marketing </a:t>
            </a:r>
            <a:r>
              <a:rPr lang="en-GB" sz="3200" dirty="0" err="1" smtClean="0"/>
              <a:t>che</a:t>
            </a:r>
            <a:r>
              <a:rPr lang="en-GB" sz="3200" dirty="0" smtClean="0"/>
              <a:t> </a:t>
            </a:r>
            <a:r>
              <a:rPr lang="en-GB" sz="3200" dirty="0" err="1" smtClean="0"/>
              <a:t>enfatizzino</a:t>
            </a:r>
            <a:r>
              <a:rPr lang="en-GB" sz="3200" dirty="0" smtClean="0"/>
              <a:t> la </a:t>
            </a:r>
            <a:r>
              <a:rPr lang="en-GB" sz="3200" dirty="0" err="1" smtClean="0"/>
              <a:t>personalità</a:t>
            </a:r>
            <a:r>
              <a:rPr lang="en-GB" sz="3200" dirty="0" smtClean="0"/>
              <a:t> </a:t>
            </a:r>
            <a:r>
              <a:rPr lang="en-GB" sz="3200" dirty="0" err="1" smtClean="0"/>
              <a:t>distintiva</a:t>
            </a:r>
            <a:r>
              <a:rPr lang="en-GB" sz="3200" dirty="0" smtClean="0"/>
              <a:t> </a:t>
            </a:r>
            <a:r>
              <a:rPr lang="en-GB" sz="3200" dirty="0" err="1" smtClean="0"/>
              <a:t>delle</a:t>
            </a:r>
            <a:r>
              <a:rPr lang="en-GB" sz="3200" dirty="0" smtClean="0"/>
              <a:t> </a:t>
            </a:r>
            <a:r>
              <a:rPr lang="en-GB" sz="3200" dirty="0" err="1" smtClean="0"/>
              <a:t>destinazioni</a:t>
            </a:r>
            <a:r>
              <a:rPr lang="en-GB" sz="3200" dirty="0" smtClean="0"/>
              <a:t>.</a:t>
            </a:r>
            <a:endParaRPr lang="it-IT" sz="3200" dirty="0"/>
          </a:p>
        </p:txBody>
      </p:sp>
      <p:pic>
        <p:nvPicPr>
          <p:cNvPr id="7" name="Immagin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12976"/>
            <a:ext cx="3168352" cy="208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014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3168352" cy="208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CasellaDiTesto 2"/>
          <p:cNvSpPr txBox="1"/>
          <p:nvPr/>
        </p:nvSpPr>
        <p:spPr>
          <a:xfrm>
            <a:off x="124234" y="2276872"/>
            <a:ext cx="8493656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Uno sforzo per cambiare l’immagine guidato dal settore </a:t>
            </a:r>
          </a:p>
          <a:p>
            <a:r>
              <a:rPr lang="it-IT" sz="2800" b="1" dirty="0" smtClean="0"/>
              <a:t>privato.</a:t>
            </a:r>
          </a:p>
          <a:p>
            <a:endParaRPr lang="it-IT" sz="2800" b="1" dirty="0" smtClean="0"/>
          </a:p>
          <a:p>
            <a:r>
              <a:rPr lang="it-IT" sz="2400" dirty="0" smtClean="0"/>
              <a:t>Fattori chiave:</a:t>
            </a:r>
          </a:p>
          <a:p>
            <a:pPr marL="285750" indent="-285750">
              <a:buFont typeface="Arial"/>
              <a:buChar char="•"/>
            </a:pPr>
            <a:r>
              <a:rPr lang="it-IT" sz="2400" dirty="0" smtClean="0"/>
              <a:t>Focus sull’ambiente naturale</a:t>
            </a:r>
          </a:p>
          <a:p>
            <a:pPr marL="285750" indent="-285750">
              <a:buFont typeface="Arial"/>
              <a:buChar char="•"/>
            </a:pPr>
            <a:r>
              <a:rPr lang="it-IT" sz="2400" dirty="0" smtClean="0"/>
              <a:t>Storie che ruotano interno a paesaggio, cultura, gente e natura</a:t>
            </a:r>
          </a:p>
          <a:p>
            <a:pPr marL="285750" indent="-285750">
              <a:buFont typeface="Arial"/>
              <a:buChar char="•"/>
            </a:pPr>
            <a:r>
              <a:rPr lang="it-IT" sz="2400" dirty="0" smtClean="0"/>
              <a:t>Crescita del segmento del turismo giovanile</a:t>
            </a:r>
          </a:p>
          <a:p>
            <a:pPr marL="285750" indent="-285750">
              <a:buFont typeface="Arial"/>
              <a:buChar char="•"/>
            </a:pPr>
            <a:r>
              <a:rPr lang="it-IT" sz="2400" dirty="0" smtClean="0"/>
              <a:t>Atteggiamento “can-do” </a:t>
            </a:r>
          </a:p>
          <a:p>
            <a:pPr marL="285750" indent="-285750">
              <a:buFont typeface="Arial"/>
              <a:buChar char="•"/>
            </a:pPr>
            <a:r>
              <a:rPr lang="it-IT" sz="2400" dirty="0" smtClean="0"/>
              <a:t>Trilogia di </a:t>
            </a:r>
            <a:r>
              <a:rPr lang="it-IT" sz="2400" i="1" dirty="0"/>
              <a:t>I</a:t>
            </a:r>
            <a:r>
              <a:rPr lang="it-IT" sz="2400" i="1" dirty="0" smtClean="0"/>
              <a:t>l </a:t>
            </a:r>
            <a:r>
              <a:rPr lang="it-IT" sz="2400" i="1" dirty="0"/>
              <a:t>S</a:t>
            </a:r>
            <a:r>
              <a:rPr lang="it-IT" sz="2400" i="1" dirty="0" smtClean="0"/>
              <a:t>ignore degli Anelli</a:t>
            </a:r>
            <a:endParaRPr lang="it-IT" sz="2400" dirty="0" smtClean="0"/>
          </a:p>
          <a:p>
            <a:endParaRPr lang="it-IT" sz="28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499992" y="764704"/>
            <a:ext cx="36778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chemeClr val="bg2">
                    <a:lumMod val="25000"/>
                  </a:schemeClr>
                </a:solidFill>
              </a:rPr>
              <a:t>New Zealand Way</a:t>
            </a:r>
            <a:endParaRPr lang="it-IT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834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uni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6453336"/>
            <a:ext cx="17653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egnaposto piè di pagina 15"/>
          <p:cNvSpPr>
            <a:spLocks noGrp="1"/>
          </p:cNvSpPr>
          <p:nvPr>
            <p:ph type="ftr" sz="quarter" idx="11"/>
          </p:nvPr>
        </p:nvSpPr>
        <p:spPr>
          <a:xfrm>
            <a:off x="2411760" y="6381328"/>
            <a:ext cx="4840941" cy="365125"/>
          </a:xfrm>
        </p:spPr>
        <p:txBody>
          <a:bodyPr/>
          <a:lstStyle/>
          <a:p>
            <a:pPr algn="ctr"/>
            <a:r>
              <a:rPr lang="en-GB" dirty="0" smtClean="0"/>
              <a:t>Sonia Ferrari</a:t>
            </a:r>
            <a:endParaRPr lang="en-GB" dirty="0"/>
          </a:p>
        </p:txBody>
      </p:sp>
      <p:sp>
        <p:nvSpPr>
          <p:cNvPr id="5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</p:spPr>
        <p:txBody>
          <a:bodyPr/>
          <a:lstStyle/>
          <a:p>
            <a:pPr algn="r"/>
            <a:fld id="{E70ACC73-A454-E14D-81FF-08F48302EF2B}" type="slidenum">
              <a:rPr lang="en-GB" smtClean="0"/>
              <a:pPr algn="r"/>
              <a:t>17</a:t>
            </a:fld>
            <a:endParaRPr lang="en-GB" dirty="0"/>
          </a:p>
        </p:txBody>
      </p:sp>
      <p:sp>
        <p:nvSpPr>
          <p:cNvPr id="6" name="Rettangolo 5"/>
          <p:cNvSpPr/>
          <p:nvPr/>
        </p:nvSpPr>
        <p:spPr>
          <a:xfrm>
            <a:off x="314926" y="943534"/>
            <a:ext cx="921702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 smtClean="0"/>
              <a:t>Come </a:t>
            </a:r>
            <a:r>
              <a:rPr lang="en-GB" sz="3600" b="1" dirty="0" err="1" smtClean="0"/>
              <a:t>creare</a:t>
            </a:r>
            <a:r>
              <a:rPr lang="en-GB" sz="3600" b="1" dirty="0" smtClean="0"/>
              <a:t> un </a:t>
            </a:r>
            <a:r>
              <a:rPr lang="en-GB" sz="3600" b="1" dirty="0"/>
              <a:t>brand</a:t>
            </a:r>
            <a:endParaRPr lang="it-IT" sz="3600" dirty="0"/>
          </a:p>
          <a:p>
            <a:endParaRPr lang="en-GB" sz="3200" dirty="0" smtClean="0"/>
          </a:p>
          <a:p>
            <a:r>
              <a:rPr lang="en-GB" sz="3200" dirty="0" smtClean="0"/>
              <a:t>In </a:t>
            </a:r>
            <a:r>
              <a:rPr lang="en-GB" sz="3200" dirty="0" err="1" smtClean="0"/>
              <a:t>molti</a:t>
            </a:r>
            <a:r>
              <a:rPr lang="en-GB" sz="3200" dirty="0" smtClean="0"/>
              <a:t> </a:t>
            </a:r>
            <a:r>
              <a:rPr lang="en-GB" sz="3200" dirty="0" err="1" smtClean="0"/>
              <a:t>territori</a:t>
            </a:r>
            <a:r>
              <a:rPr lang="en-GB" sz="3200" dirty="0" smtClean="0"/>
              <a:t> </a:t>
            </a:r>
            <a:r>
              <a:rPr lang="en-GB" sz="3200" dirty="0" err="1" smtClean="0"/>
              <a:t>immagine</a:t>
            </a:r>
            <a:r>
              <a:rPr lang="en-GB" sz="3200" dirty="0" smtClean="0"/>
              <a:t> e brand </a:t>
            </a:r>
            <a:r>
              <a:rPr lang="en-GB" sz="3200" dirty="0" err="1" smtClean="0"/>
              <a:t>sono</a:t>
            </a:r>
            <a:r>
              <a:rPr lang="en-GB" sz="3200" dirty="0" smtClean="0"/>
              <a:t> </a:t>
            </a:r>
            <a:r>
              <a:rPr lang="en-GB" sz="3200" dirty="0" err="1" smtClean="0"/>
              <a:t>legati</a:t>
            </a:r>
            <a:r>
              <a:rPr lang="en-GB" sz="3200" dirty="0" smtClean="0"/>
              <a:t> </a:t>
            </a:r>
            <a:r>
              <a:rPr lang="en-GB" sz="3200" dirty="0" err="1" smtClean="0"/>
              <a:t>strettamente</a:t>
            </a:r>
            <a:r>
              <a:rPr lang="en-GB" sz="3200" dirty="0" smtClean="0"/>
              <a:t> </a:t>
            </a:r>
            <a:r>
              <a:rPr lang="en-GB" sz="3200" dirty="0" err="1" smtClean="0"/>
              <a:t>all’ambiente</a:t>
            </a:r>
            <a:r>
              <a:rPr lang="en-GB" sz="3200" dirty="0" smtClean="0"/>
              <a:t> </a:t>
            </a:r>
            <a:r>
              <a:rPr lang="en-GB" sz="3200" dirty="0" err="1" smtClean="0"/>
              <a:t>costruito</a:t>
            </a:r>
            <a:r>
              <a:rPr lang="en-GB" sz="3200" dirty="0" smtClean="0"/>
              <a:t> </a:t>
            </a:r>
            <a:r>
              <a:rPr lang="en-GB" sz="3200" dirty="0" err="1" smtClean="0"/>
              <a:t>dall’uomo</a:t>
            </a:r>
            <a:r>
              <a:rPr lang="en-GB" sz="3200" dirty="0" smtClean="0"/>
              <a:t>. </a:t>
            </a:r>
          </a:p>
          <a:p>
            <a:endParaRPr lang="it-IT" sz="3200" dirty="0"/>
          </a:p>
          <a:p>
            <a:r>
              <a:rPr lang="en-GB" sz="3200" dirty="0" err="1" smtClean="0"/>
              <a:t>Altri</a:t>
            </a:r>
            <a:r>
              <a:rPr lang="en-GB" sz="3200" dirty="0" smtClean="0"/>
              <a:t> </a:t>
            </a:r>
            <a:r>
              <a:rPr lang="en-GB" sz="3200" dirty="0" err="1" smtClean="0"/>
              <a:t>si</a:t>
            </a:r>
            <a:r>
              <a:rPr lang="en-GB" sz="3200" dirty="0" smtClean="0"/>
              <a:t> </a:t>
            </a:r>
            <a:r>
              <a:rPr lang="en-GB" sz="3200" dirty="0" err="1" smtClean="0"/>
              <a:t>identificano</a:t>
            </a:r>
            <a:r>
              <a:rPr lang="en-GB" sz="3200" dirty="0" smtClean="0"/>
              <a:t> o </a:t>
            </a:r>
            <a:r>
              <a:rPr lang="en-GB" sz="3200" dirty="0" err="1" smtClean="0"/>
              <a:t>associano</a:t>
            </a:r>
            <a:r>
              <a:rPr lang="en-GB" sz="3200" dirty="0" smtClean="0"/>
              <a:t> con un </a:t>
            </a:r>
            <a:r>
              <a:rPr lang="en-GB" sz="3200" dirty="0" err="1" smtClean="0"/>
              <a:t>insieme</a:t>
            </a:r>
            <a:r>
              <a:rPr lang="en-GB" sz="3200" dirty="0" smtClean="0"/>
              <a:t> di </a:t>
            </a:r>
          </a:p>
          <a:p>
            <a:r>
              <a:rPr lang="en-GB" sz="3200" dirty="0" err="1" smtClean="0"/>
              <a:t>idee</a:t>
            </a:r>
            <a:r>
              <a:rPr lang="en-GB" sz="3200" dirty="0" smtClean="0"/>
              <a:t>, </a:t>
            </a:r>
            <a:r>
              <a:rPr lang="en-GB" sz="3200" dirty="0" err="1" smtClean="0"/>
              <a:t>immagini</a:t>
            </a:r>
            <a:r>
              <a:rPr lang="en-GB" sz="3200" dirty="0" smtClean="0"/>
              <a:t> e </a:t>
            </a:r>
            <a:r>
              <a:rPr lang="en-GB" sz="3200" dirty="0" err="1" smtClean="0"/>
              <a:t>miti</a:t>
            </a:r>
            <a:r>
              <a:rPr lang="en-GB" sz="3200" dirty="0" smtClean="0"/>
              <a:t> a </a:t>
            </a:r>
            <a:r>
              <a:rPr lang="en-GB" sz="3200" dirty="0" err="1" smtClean="0"/>
              <a:t>seguito</a:t>
            </a:r>
            <a:r>
              <a:rPr lang="en-GB" sz="3200" dirty="0" smtClean="0"/>
              <a:t> di </a:t>
            </a:r>
            <a:r>
              <a:rPr lang="en-GB" sz="3200" dirty="0" err="1" smtClean="0"/>
              <a:t>lunghi</a:t>
            </a:r>
            <a:r>
              <a:rPr lang="en-GB" sz="3200" dirty="0" smtClean="0"/>
              <a:t> </a:t>
            </a:r>
            <a:r>
              <a:rPr lang="en-GB" sz="3200" dirty="0" err="1" smtClean="0"/>
              <a:t>processi</a:t>
            </a:r>
            <a:r>
              <a:rPr lang="en-GB" sz="3200" dirty="0" smtClean="0"/>
              <a:t> </a:t>
            </a:r>
            <a:r>
              <a:rPr lang="en-GB" sz="3200" dirty="0" err="1" smtClean="0"/>
              <a:t>storici</a:t>
            </a:r>
            <a:r>
              <a:rPr lang="en-GB" sz="3200" dirty="0" smtClean="0"/>
              <a:t> di </a:t>
            </a:r>
            <a:r>
              <a:rPr lang="en-GB" sz="3200" dirty="0" err="1" smtClean="0"/>
              <a:t>sedimentazione</a:t>
            </a:r>
            <a:r>
              <a:rPr lang="en-GB" sz="3200" dirty="0" smtClean="0"/>
              <a:t> e di </a:t>
            </a:r>
            <a:r>
              <a:rPr lang="en-GB" sz="3200" dirty="0" err="1" smtClean="0"/>
              <a:t>trasmissione</a:t>
            </a:r>
            <a:r>
              <a:rPr lang="en-GB" sz="3200" dirty="0" smtClean="0"/>
              <a:t> di </a:t>
            </a:r>
            <a:r>
              <a:rPr lang="en-GB" sz="3200" dirty="0" err="1" smtClean="0"/>
              <a:t>tali</a:t>
            </a:r>
            <a:r>
              <a:rPr lang="en-GB" sz="3200" dirty="0" smtClean="0"/>
              <a:t> </a:t>
            </a:r>
            <a:r>
              <a:rPr lang="en-GB" sz="3200" dirty="0" err="1" smtClean="0"/>
              <a:t>elementi</a:t>
            </a:r>
            <a:r>
              <a:rPr lang="en-GB" sz="3200" dirty="0" smtClean="0"/>
              <a:t>.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616979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uni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6453336"/>
            <a:ext cx="17653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egnaposto piè di pagina 15"/>
          <p:cNvSpPr>
            <a:spLocks noGrp="1"/>
          </p:cNvSpPr>
          <p:nvPr>
            <p:ph type="ftr" sz="quarter" idx="11"/>
          </p:nvPr>
        </p:nvSpPr>
        <p:spPr>
          <a:xfrm>
            <a:off x="2267744" y="6466306"/>
            <a:ext cx="4840941" cy="365125"/>
          </a:xfrm>
        </p:spPr>
        <p:txBody>
          <a:bodyPr/>
          <a:lstStyle/>
          <a:p>
            <a:pPr algn="ctr"/>
            <a:r>
              <a:rPr lang="en-GB" dirty="0" smtClean="0"/>
              <a:t>Sonia Ferrari</a:t>
            </a:r>
            <a:endParaRPr lang="en-GB" dirty="0"/>
          </a:p>
        </p:txBody>
      </p:sp>
      <p:sp>
        <p:nvSpPr>
          <p:cNvPr id="5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</p:spPr>
        <p:txBody>
          <a:bodyPr/>
          <a:lstStyle/>
          <a:p>
            <a:pPr algn="r"/>
            <a:fld id="{E70ACC73-A454-E14D-81FF-08F48302EF2B}" type="slidenum">
              <a:rPr lang="en-GB" smtClean="0"/>
              <a:pPr algn="r"/>
              <a:t>18</a:t>
            </a:fld>
            <a:endParaRPr lang="en-GB" dirty="0"/>
          </a:p>
        </p:txBody>
      </p:sp>
      <p:sp>
        <p:nvSpPr>
          <p:cNvPr id="7" name="Oval 2"/>
          <p:cNvSpPr>
            <a:spLocks noChangeArrowheads="1"/>
          </p:cNvSpPr>
          <p:nvPr/>
        </p:nvSpPr>
        <p:spPr bwMode="auto">
          <a:xfrm>
            <a:off x="1979712" y="3886200"/>
            <a:ext cx="5400600" cy="1905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3200" dirty="0" err="1" smtClean="0"/>
              <a:t>Immagine</a:t>
            </a:r>
            <a:r>
              <a:rPr lang="en-GB" sz="3200" dirty="0" smtClean="0"/>
              <a:t> </a:t>
            </a:r>
            <a:r>
              <a:rPr lang="en-GB" sz="3200" dirty="0"/>
              <a:t>/ </a:t>
            </a:r>
            <a:r>
              <a:rPr lang="en-GB" sz="3200" dirty="0" smtClean="0"/>
              <a:t>brand </a:t>
            </a:r>
            <a:r>
              <a:rPr lang="en-GB" sz="3200" dirty="0" err="1" smtClean="0"/>
              <a:t>territoriale</a:t>
            </a:r>
            <a:endParaRPr lang="en-GB" sz="2800" dirty="0"/>
          </a:p>
        </p:txBody>
      </p:sp>
      <p:sp>
        <p:nvSpPr>
          <p:cNvPr id="8" name="Oval 3"/>
          <p:cNvSpPr>
            <a:spLocks noChangeArrowheads="1"/>
          </p:cNvSpPr>
          <p:nvPr/>
        </p:nvSpPr>
        <p:spPr bwMode="auto">
          <a:xfrm>
            <a:off x="5181600" y="1143000"/>
            <a:ext cx="3352800" cy="1600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2800" dirty="0" err="1" smtClean="0"/>
              <a:t>Prodotti</a:t>
            </a:r>
            <a:r>
              <a:rPr lang="en-GB" sz="2800" dirty="0" smtClean="0"/>
              <a:t> flagship</a:t>
            </a:r>
            <a:endParaRPr lang="en-GB" sz="2800" dirty="0"/>
          </a:p>
        </p:txBody>
      </p:sp>
      <p:sp>
        <p:nvSpPr>
          <p:cNvPr id="9" name="Oval 4"/>
          <p:cNvSpPr>
            <a:spLocks noChangeArrowheads="1"/>
          </p:cNvSpPr>
          <p:nvPr/>
        </p:nvSpPr>
        <p:spPr bwMode="auto">
          <a:xfrm>
            <a:off x="990600" y="1196752"/>
            <a:ext cx="3352800" cy="160020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2800" dirty="0" err="1" smtClean="0"/>
              <a:t>Simboli</a:t>
            </a:r>
            <a:r>
              <a:rPr lang="en-GB" sz="2800" dirty="0" smtClean="0"/>
              <a:t> </a:t>
            </a:r>
            <a:r>
              <a:rPr lang="en-GB" sz="2800" dirty="0" err="1" smtClean="0"/>
              <a:t>visivi</a:t>
            </a:r>
            <a:endParaRPr lang="en-GB" sz="2800" dirty="0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5791200" y="2895600"/>
            <a:ext cx="1143000" cy="762000"/>
          </a:xfrm>
          <a:prstGeom prst="line">
            <a:avLst/>
          </a:prstGeom>
          <a:noFill/>
          <a:ln w="180975">
            <a:solidFill>
              <a:srgbClr val="0000FF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2819400" y="2895600"/>
            <a:ext cx="990600" cy="762000"/>
          </a:xfrm>
          <a:prstGeom prst="line">
            <a:avLst/>
          </a:prstGeom>
          <a:noFill/>
          <a:ln w="180975">
            <a:solidFill>
              <a:srgbClr val="0000FF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9284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uni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6453336"/>
            <a:ext cx="17653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</p:spPr>
        <p:txBody>
          <a:bodyPr/>
          <a:lstStyle/>
          <a:p>
            <a:pPr algn="r"/>
            <a:fld id="{E70ACC73-A454-E14D-81FF-08F48302EF2B}" type="slidenum">
              <a:rPr lang="en-GB" smtClean="0"/>
              <a:pPr algn="r"/>
              <a:t>19</a:t>
            </a:fld>
            <a:endParaRPr lang="en-GB" dirty="0"/>
          </a:p>
        </p:txBody>
      </p:sp>
      <p:pic>
        <p:nvPicPr>
          <p:cNvPr id="6" name="Picture 5" descr="uni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6425952"/>
            <a:ext cx="17653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egnaposto numero diapositiva 14"/>
          <p:cNvSpPr txBox="1">
            <a:spLocks/>
          </p:cNvSpPr>
          <p:nvPr/>
        </p:nvSpPr>
        <p:spPr>
          <a:xfrm>
            <a:off x="7897906" y="6248284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0ACC73-A454-E14D-81FF-08F48302EF2B}" type="slidenum">
              <a:rPr lang="en-GB" smtClean="0"/>
              <a:pPr/>
              <a:t>19</a:t>
            </a:fld>
            <a:endParaRPr lang="en-GB" dirty="0"/>
          </a:p>
        </p:txBody>
      </p:sp>
      <p:pic>
        <p:nvPicPr>
          <p:cNvPr id="9" name="Picture 5" descr="uni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500" y="215504"/>
            <a:ext cx="17653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egnaposto piè di pagina 15"/>
          <p:cNvSpPr txBox="1">
            <a:spLocks/>
          </p:cNvSpPr>
          <p:nvPr/>
        </p:nvSpPr>
        <p:spPr>
          <a:xfrm>
            <a:off x="3124200" y="6328966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400" dirty="0" smtClean="0">
                <a:solidFill>
                  <a:schemeClr val="bg1"/>
                </a:solidFill>
              </a:rPr>
              <a:t>Sonia Ferrari</a:t>
            </a:r>
            <a:endParaRPr lang="it-IT" sz="1400" dirty="0">
              <a:solidFill>
                <a:schemeClr val="bg1"/>
              </a:solidFill>
            </a:endParaRPr>
          </a:p>
        </p:txBody>
      </p:sp>
      <p:sp>
        <p:nvSpPr>
          <p:cNvPr id="11" name="Segnaposto numero diapositiva 14"/>
          <p:cNvSpPr txBox="1">
            <a:spLocks/>
          </p:cNvSpPr>
          <p:nvPr/>
        </p:nvSpPr>
        <p:spPr>
          <a:xfrm>
            <a:off x="6553200" y="6328966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it-IT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685800" y="582216"/>
            <a:ext cx="7772400" cy="9144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44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Im</a:t>
            </a:r>
            <a:r>
              <a:rPr kumimoji="0" lang="en-GB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magine</a:t>
            </a:r>
            <a: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territoriale</a:t>
            </a:r>
            <a:endParaRPr kumimoji="0" lang="en-GB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09600" y="2334816"/>
            <a:ext cx="7772400" cy="9144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GB" sz="4400" dirty="0" smtClean="0">
                <a:solidFill>
                  <a:schemeClr val="tx2"/>
                </a:solidFill>
              </a:rPr>
              <a:t>Brand </a:t>
            </a:r>
            <a:r>
              <a:rPr lang="en-GB" sz="4400" dirty="0" err="1" smtClean="0">
                <a:solidFill>
                  <a:schemeClr val="tx2"/>
                </a:solidFill>
              </a:rPr>
              <a:t>territoriale</a:t>
            </a:r>
            <a:endParaRPr lang="en-GB" sz="4400" dirty="0">
              <a:solidFill>
                <a:schemeClr val="tx2"/>
              </a:solidFill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533400" y="4087416"/>
            <a:ext cx="3733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GB" sz="4400" dirty="0" err="1" smtClean="0">
                <a:solidFill>
                  <a:schemeClr val="tx2"/>
                </a:solidFill>
              </a:rPr>
              <a:t>Valore</a:t>
            </a:r>
            <a:r>
              <a:rPr lang="en-GB" sz="4400" dirty="0" smtClean="0">
                <a:solidFill>
                  <a:schemeClr val="tx2"/>
                </a:solidFill>
              </a:rPr>
              <a:t> di </a:t>
            </a:r>
            <a:r>
              <a:rPr lang="en-GB" sz="4400" dirty="0" err="1" smtClean="0">
                <a:solidFill>
                  <a:schemeClr val="tx2"/>
                </a:solidFill>
              </a:rPr>
              <a:t>mercato</a:t>
            </a:r>
            <a:endParaRPr lang="en-GB" sz="4400" dirty="0">
              <a:solidFill>
                <a:schemeClr val="tx2"/>
              </a:solidFill>
            </a:endParaRPr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4191000" y="1572816"/>
            <a:ext cx="762000" cy="838200"/>
          </a:xfrm>
          <a:prstGeom prst="downArrow">
            <a:avLst>
              <a:gd name="adj1" fmla="val 50000"/>
              <a:gd name="adj2" fmla="val 27500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35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1905000" y="3325416"/>
            <a:ext cx="762000" cy="9144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35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5181600" y="4087416"/>
            <a:ext cx="3657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GB" sz="4400" dirty="0" err="1" smtClean="0">
                <a:solidFill>
                  <a:schemeClr val="tx2"/>
                </a:solidFill>
              </a:rPr>
              <a:t>Vantaggio</a:t>
            </a:r>
            <a:r>
              <a:rPr lang="en-GB" sz="4400" dirty="0" smtClean="0">
                <a:solidFill>
                  <a:schemeClr val="tx2"/>
                </a:solidFill>
              </a:rPr>
              <a:t> </a:t>
            </a:r>
            <a:r>
              <a:rPr lang="en-GB" sz="4400" dirty="0" err="1" smtClean="0">
                <a:solidFill>
                  <a:schemeClr val="tx2"/>
                </a:solidFill>
              </a:rPr>
              <a:t>distintivo</a:t>
            </a:r>
            <a:endParaRPr lang="en-GB" sz="4400" dirty="0">
              <a:solidFill>
                <a:schemeClr val="tx2"/>
              </a:solidFill>
            </a:endParaRPr>
          </a:p>
        </p:txBody>
      </p:sp>
      <p:sp>
        <p:nvSpPr>
          <p:cNvPr id="18" name="AutoShape 8"/>
          <p:cNvSpPr>
            <a:spLocks noChangeArrowheads="1"/>
          </p:cNvSpPr>
          <p:nvPr/>
        </p:nvSpPr>
        <p:spPr bwMode="auto">
          <a:xfrm>
            <a:off x="6629400" y="3325416"/>
            <a:ext cx="762000" cy="9144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35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0194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15"/>
          <p:cNvSpPr>
            <a:spLocks noGrp="1"/>
          </p:cNvSpPr>
          <p:nvPr>
            <p:ph type="ftr" sz="quarter" idx="11"/>
          </p:nvPr>
        </p:nvSpPr>
        <p:spPr>
          <a:xfrm>
            <a:off x="3131840" y="6421208"/>
            <a:ext cx="2895600" cy="365125"/>
          </a:xfrm>
        </p:spPr>
        <p:txBody>
          <a:bodyPr/>
          <a:lstStyle/>
          <a:p>
            <a:pPr algn="ctr"/>
            <a:r>
              <a:rPr lang="en-GB" dirty="0" smtClean="0"/>
              <a:t>Sonia Ferrari</a:t>
            </a:r>
            <a:endParaRPr lang="en-GB" dirty="0"/>
          </a:p>
        </p:txBody>
      </p:sp>
      <p:sp>
        <p:nvSpPr>
          <p:cNvPr id="6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6732240" y="6421208"/>
            <a:ext cx="2133600" cy="365125"/>
          </a:xfrm>
        </p:spPr>
        <p:txBody>
          <a:bodyPr/>
          <a:lstStyle/>
          <a:p>
            <a:pPr algn="r"/>
            <a:fld id="{E70ACC73-A454-E14D-81FF-08F48302EF2B}" type="slidenum">
              <a:rPr lang="en-GB" smtClean="0"/>
              <a:pPr algn="r"/>
              <a:t>2</a:t>
            </a:fld>
            <a:endParaRPr lang="en-GB" dirty="0"/>
          </a:p>
        </p:txBody>
      </p:sp>
      <p:pic>
        <p:nvPicPr>
          <p:cNvPr id="8" name="Picture 5" descr="uni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6562744"/>
            <a:ext cx="17653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egnaposto numero diapositiva 14"/>
          <p:cNvSpPr txBox="1">
            <a:spLocks/>
          </p:cNvSpPr>
          <p:nvPr/>
        </p:nvSpPr>
        <p:spPr>
          <a:xfrm>
            <a:off x="6432228" y="648351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dirty="0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388840" y="509716"/>
            <a:ext cx="4343400" cy="58477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200" b="1" dirty="0" smtClean="0">
                <a:latin typeface="Arial" charset="0"/>
              </a:rPr>
              <a:t>Marchio</a:t>
            </a:r>
            <a:endParaRPr lang="it-IT" sz="3200" b="1" dirty="0">
              <a:latin typeface="Arial" charset="0"/>
            </a:endParaRPr>
          </a:p>
        </p:txBody>
      </p:sp>
      <p:sp>
        <p:nvSpPr>
          <p:cNvPr id="11" name="CasellaDiTesto 17"/>
          <p:cNvSpPr txBox="1">
            <a:spLocks noChangeArrowheads="1"/>
          </p:cNvSpPr>
          <p:nvPr/>
        </p:nvSpPr>
        <p:spPr bwMode="auto">
          <a:xfrm>
            <a:off x="107628" y="1498768"/>
            <a:ext cx="854233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400" b="1" i="1" dirty="0" smtClean="0"/>
              <a:t>Il </a:t>
            </a:r>
            <a:r>
              <a:rPr lang="en-US" sz="2400" b="1" i="1" dirty="0" err="1" smtClean="0"/>
              <a:t>marchio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è</a:t>
            </a:r>
            <a:r>
              <a:rPr lang="en-US" sz="2400" b="1" i="1" dirty="0" smtClean="0"/>
              <a:t> un </a:t>
            </a:r>
            <a:r>
              <a:rPr lang="en-US" sz="2400" b="1" i="1" dirty="0" err="1" smtClean="0"/>
              <a:t>termine</a:t>
            </a:r>
            <a:r>
              <a:rPr lang="en-US" sz="2400" b="1" i="1" dirty="0" smtClean="0"/>
              <a:t>, un segno, un </a:t>
            </a:r>
            <a:r>
              <a:rPr lang="en-US" sz="2400" b="1" i="1" dirty="0" err="1" smtClean="0"/>
              <a:t>simbolo</a:t>
            </a:r>
            <a:r>
              <a:rPr lang="en-US" sz="2400" b="1" i="1" dirty="0" smtClean="0"/>
              <a:t>, un </a:t>
            </a:r>
            <a:r>
              <a:rPr lang="en-US" sz="2400" b="1" i="1" dirty="0" err="1" smtClean="0"/>
              <a:t>disegno</a:t>
            </a:r>
            <a:r>
              <a:rPr lang="en-US" sz="2400" b="1" i="1" dirty="0" smtClean="0"/>
              <a:t> o </a:t>
            </a:r>
            <a:r>
              <a:rPr lang="en-US" sz="2400" b="1" i="1" dirty="0" err="1" smtClean="0"/>
              <a:t>una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loro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combinazione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che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mira</a:t>
            </a:r>
            <a:r>
              <a:rPr lang="en-US" sz="2400" b="1" i="1" dirty="0" smtClean="0"/>
              <a:t> ad </a:t>
            </a:r>
            <a:r>
              <a:rPr lang="en-US" sz="2400" b="1" i="1" dirty="0" err="1" smtClean="0"/>
              <a:t>identificare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i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beni</a:t>
            </a:r>
            <a:r>
              <a:rPr lang="en-US" sz="2400" b="1" i="1" dirty="0" smtClean="0"/>
              <a:t> e </a:t>
            </a:r>
            <a:r>
              <a:rPr lang="en-US" sz="2400" b="1" i="1" dirty="0" err="1" smtClean="0"/>
              <a:t>servizi</a:t>
            </a:r>
            <a:r>
              <a:rPr lang="en-US" sz="2400" b="1" i="1" dirty="0" smtClean="0"/>
              <a:t> di un </a:t>
            </a:r>
            <a:r>
              <a:rPr lang="en-US" sz="2400" b="1" i="1" dirty="0" err="1" smtClean="0"/>
              <a:t>venditore</a:t>
            </a:r>
            <a:r>
              <a:rPr lang="en-US" sz="2400" b="1" i="1" dirty="0" smtClean="0"/>
              <a:t> o di un </a:t>
            </a:r>
            <a:r>
              <a:rPr lang="en-US" sz="2400" b="1" i="1" dirty="0" err="1" smtClean="0"/>
              <a:t>gruppo</a:t>
            </a:r>
            <a:r>
              <a:rPr lang="en-US" sz="2400" b="1" i="1" dirty="0" smtClean="0"/>
              <a:t> di </a:t>
            </a:r>
            <a:r>
              <a:rPr lang="en-US" sz="2400" b="1" i="1" dirty="0" err="1" smtClean="0"/>
              <a:t>venditori</a:t>
            </a:r>
            <a:r>
              <a:rPr lang="en-US" sz="2400" b="1" i="1" dirty="0" smtClean="0"/>
              <a:t> e a </a:t>
            </a:r>
            <a:r>
              <a:rPr lang="en-US" sz="2400" b="1" i="1" dirty="0" err="1" smtClean="0"/>
              <a:t>differenziarli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dai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quelli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dei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concorrenti</a:t>
            </a:r>
            <a:r>
              <a:rPr lang="en-US" sz="2400" b="1" i="1" dirty="0" smtClean="0"/>
              <a:t> </a:t>
            </a:r>
            <a:r>
              <a:rPr lang="en-US" sz="2000" dirty="0" smtClean="0"/>
              <a:t>(</a:t>
            </a:r>
            <a:r>
              <a:rPr lang="en-US" sz="2000" dirty="0" err="1"/>
              <a:t>Kotler</a:t>
            </a:r>
            <a:r>
              <a:rPr lang="en-US" sz="2000" dirty="0"/>
              <a:t> &amp;</a:t>
            </a:r>
            <a:r>
              <a:rPr lang="en-US" sz="2000" dirty="0" smtClean="0"/>
              <a:t> </a:t>
            </a:r>
            <a:r>
              <a:rPr lang="en-US" sz="2000" dirty="0"/>
              <a:t>Keller, 2006)</a:t>
            </a:r>
            <a:endParaRPr lang="en-GB" sz="2000" dirty="0"/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5724128" y="4762544"/>
            <a:ext cx="1582836" cy="3810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45791" dir="2021404" algn="ctr" rotWithShape="0">
              <a:srgbClr val="808080"/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algn="ctr">
              <a:spcAft>
                <a:spcPts val="1000"/>
              </a:spcAft>
            </a:pPr>
            <a:r>
              <a:rPr lang="en-GB" b="1" dirty="0" smtClean="0">
                <a:latin typeface="Calibri" pitchFamily="-111" charset="0"/>
              </a:rPr>
              <a:t>CLIENTE</a:t>
            </a:r>
            <a:endParaRPr lang="en-US" b="1" dirty="0"/>
          </a:p>
        </p:txBody>
      </p:sp>
      <p:sp>
        <p:nvSpPr>
          <p:cNvPr id="13" name="AutoShape 20"/>
          <p:cNvSpPr>
            <a:spLocks noChangeArrowheads="1"/>
          </p:cNvSpPr>
          <p:nvPr/>
        </p:nvSpPr>
        <p:spPr bwMode="auto">
          <a:xfrm>
            <a:off x="2555776" y="4762544"/>
            <a:ext cx="2941638" cy="314325"/>
          </a:xfrm>
          <a:prstGeom prst="leftRightArrow">
            <a:avLst>
              <a:gd name="adj1" fmla="val 45046"/>
              <a:gd name="adj2" fmla="val 97009"/>
            </a:avLst>
          </a:prstGeom>
          <a:solidFill>
            <a:srgbClr val="C0504D"/>
          </a:solidFill>
          <a:ln w="127000" cmpd="dbl">
            <a:solidFill>
              <a:srgbClr val="C0504D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1040396" y="4762544"/>
            <a:ext cx="1348444" cy="3952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45791" dir="2021404" algn="ctr" rotWithShape="0">
              <a:srgbClr val="808080"/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algn="ctr">
              <a:spcAft>
                <a:spcPts val="1000"/>
              </a:spcAft>
            </a:pPr>
            <a:r>
              <a:rPr lang="it-IT" b="1" dirty="0" smtClean="0">
                <a:latin typeface="Calibri" pitchFamily="-111" charset="0"/>
              </a:rPr>
              <a:t>AZIENDA</a:t>
            </a:r>
            <a:endParaRPr lang="en-US" b="1" dirty="0"/>
          </a:p>
        </p:txBody>
      </p:sp>
      <p:sp>
        <p:nvSpPr>
          <p:cNvPr id="15" name="Arc 22"/>
          <p:cNvSpPr>
            <a:spLocks/>
          </p:cNvSpPr>
          <p:nvPr/>
        </p:nvSpPr>
        <p:spPr bwMode="auto">
          <a:xfrm rot="13604969" flipV="1">
            <a:off x="2802194" y="2894262"/>
            <a:ext cx="2738438" cy="2651125"/>
          </a:xfrm>
          <a:custGeom>
            <a:avLst/>
            <a:gdLst>
              <a:gd name="T0" fmla="*/ 2147483647 w 21600"/>
              <a:gd name="T1" fmla="*/ 0 h 21534"/>
              <a:gd name="T2" fmla="*/ 2147483647 w 21600"/>
              <a:gd name="T3" fmla="*/ 2147483647 h 21534"/>
              <a:gd name="T4" fmla="*/ 0 w 21600"/>
              <a:gd name="T5" fmla="*/ 2147483647 h 21534"/>
              <a:gd name="T6" fmla="*/ 0 60000 65536"/>
              <a:gd name="T7" fmla="*/ 0 60000 65536"/>
              <a:gd name="T8" fmla="*/ 0 60000 65536"/>
              <a:gd name="T9" fmla="*/ 0 w 21600"/>
              <a:gd name="T10" fmla="*/ 0 h 21534"/>
              <a:gd name="T11" fmla="*/ 21600 w 21600"/>
              <a:gd name="T12" fmla="*/ 21534 h 215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34" fill="none" extrusionOk="0">
                <a:moveTo>
                  <a:pt x="1687" y="0"/>
                </a:moveTo>
                <a:cubicBezTo>
                  <a:pt x="12928" y="881"/>
                  <a:pt x="21600" y="10259"/>
                  <a:pt x="21600" y="21534"/>
                </a:cubicBezTo>
              </a:path>
              <a:path w="21600" h="21534" stroke="0" extrusionOk="0">
                <a:moveTo>
                  <a:pt x="1687" y="0"/>
                </a:moveTo>
                <a:cubicBezTo>
                  <a:pt x="12928" y="881"/>
                  <a:pt x="21600" y="10259"/>
                  <a:pt x="21600" y="21534"/>
                </a:cubicBezTo>
                <a:lnTo>
                  <a:pt x="0" y="21534"/>
                </a:lnTo>
                <a:close/>
              </a:path>
            </a:pathLst>
          </a:custGeom>
          <a:noFill/>
          <a:ln w="7620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CasellaDiTesto 12"/>
          <p:cNvSpPr txBox="1">
            <a:spLocks noChangeArrowheads="1"/>
          </p:cNvSpPr>
          <p:nvPr/>
        </p:nvSpPr>
        <p:spPr bwMode="auto">
          <a:xfrm>
            <a:off x="3347864" y="5269080"/>
            <a:ext cx="13901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it-IT" dirty="0"/>
              <a:t>Brand </a:t>
            </a:r>
            <a:r>
              <a:rPr lang="it-IT" dirty="0" err="1"/>
              <a:t>Equity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2821397" y="3972936"/>
            <a:ext cx="2277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Relazione emozionale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9778008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uni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6453336"/>
            <a:ext cx="17653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egnaposto piè di pagina 15"/>
          <p:cNvSpPr>
            <a:spLocks noGrp="1"/>
          </p:cNvSpPr>
          <p:nvPr>
            <p:ph type="ftr" sz="quarter" idx="11"/>
          </p:nvPr>
        </p:nvSpPr>
        <p:spPr>
          <a:xfrm>
            <a:off x="2195736" y="6464854"/>
            <a:ext cx="4840941" cy="365125"/>
          </a:xfrm>
        </p:spPr>
        <p:txBody>
          <a:bodyPr/>
          <a:lstStyle/>
          <a:p>
            <a:pPr algn="ctr"/>
            <a:r>
              <a:rPr lang="en-GB" dirty="0" smtClean="0"/>
              <a:t>Sonia Ferrari</a:t>
            </a:r>
            <a:endParaRPr lang="en-GB" dirty="0"/>
          </a:p>
        </p:txBody>
      </p:sp>
      <p:sp>
        <p:nvSpPr>
          <p:cNvPr id="5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</p:spPr>
        <p:txBody>
          <a:bodyPr/>
          <a:lstStyle/>
          <a:p>
            <a:pPr algn="r"/>
            <a:fld id="{E70ACC73-A454-E14D-81FF-08F48302EF2B}" type="slidenum">
              <a:rPr lang="en-GB" smtClean="0"/>
              <a:pPr algn="r"/>
              <a:t>20</a:t>
            </a:fld>
            <a:endParaRPr lang="en-GB" dirty="0"/>
          </a:p>
        </p:txBody>
      </p:sp>
      <p:pic>
        <p:nvPicPr>
          <p:cNvPr id="6" name="Immagin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3384376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Immagin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924944"/>
            <a:ext cx="4320480" cy="26642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033612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uni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6453336"/>
            <a:ext cx="17653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egnaposto piè di pagina 15"/>
          <p:cNvSpPr>
            <a:spLocks noGrp="1"/>
          </p:cNvSpPr>
          <p:nvPr>
            <p:ph type="ftr" sz="quarter" idx="11"/>
          </p:nvPr>
        </p:nvSpPr>
        <p:spPr>
          <a:xfrm>
            <a:off x="2123728" y="6381328"/>
            <a:ext cx="4840941" cy="365125"/>
          </a:xfrm>
        </p:spPr>
        <p:txBody>
          <a:bodyPr/>
          <a:lstStyle/>
          <a:p>
            <a:pPr algn="ctr"/>
            <a:r>
              <a:rPr lang="en-GB" dirty="0" smtClean="0"/>
              <a:t>Sonia Ferrari</a:t>
            </a:r>
            <a:endParaRPr lang="en-GB" dirty="0"/>
          </a:p>
        </p:txBody>
      </p:sp>
      <p:sp>
        <p:nvSpPr>
          <p:cNvPr id="5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</p:spPr>
        <p:txBody>
          <a:bodyPr/>
          <a:lstStyle/>
          <a:p>
            <a:pPr algn="r"/>
            <a:fld id="{E70ACC73-A454-E14D-81FF-08F48302EF2B}" type="slidenum">
              <a:rPr lang="en-GB" smtClean="0"/>
              <a:pPr algn="r"/>
              <a:t>21</a:t>
            </a:fld>
            <a:endParaRPr lang="en-GB" dirty="0"/>
          </a:p>
        </p:txBody>
      </p:sp>
      <p:sp>
        <p:nvSpPr>
          <p:cNvPr id="6" name="Ovale 5"/>
          <p:cNvSpPr/>
          <p:nvPr/>
        </p:nvSpPr>
        <p:spPr>
          <a:xfrm>
            <a:off x="323528" y="1700808"/>
            <a:ext cx="3528392" cy="3312368"/>
          </a:xfrm>
          <a:prstGeom prst="ellipse">
            <a:avLst/>
          </a:prstGeom>
          <a:solidFill>
            <a:srgbClr val="7AC6D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200" b="1" dirty="0" smtClean="0">
                <a:solidFill>
                  <a:srgbClr val="000000"/>
                </a:solidFill>
              </a:rPr>
              <a:t>Brand </a:t>
            </a:r>
            <a:r>
              <a:rPr lang="it-IT" sz="2200" b="1" dirty="0" err="1" smtClean="0">
                <a:solidFill>
                  <a:srgbClr val="000000"/>
                </a:solidFill>
              </a:rPr>
              <a:t>identity</a:t>
            </a:r>
            <a:endParaRPr lang="it-IT" sz="2200" b="1" dirty="0" smtClean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it-IT" sz="2200" dirty="0" err="1" smtClean="0">
                <a:solidFill>
                  <a:srgbClr val="000000"/>
                </a:solidFill>
              </a:rPr>
              <a:t>Mission</a:t>
            </a:r>
            <a:r>
              <a:rPr lang="it-IT" sz="2200" dirty="0" smtClean="0">
                <a:solidFill>
                  <a:srgbClr val="000000"/>
                </a:solidFill>
              </a:rPr>
              <a:t>/</a:t>
            </a:r>
            <a:r>
              <a:rPr lang="it-IT" sz="2200" dirty="0" err="1" smtClean="0">
                <a:solidFill>
                  <a:srgbClr val="000000"/>
                </a:solidFill>
              </a:rPr>
              <a:t>vision</a:t>
            </a:r>
            <a:endParaRPr lang="it-IT" sz="2200" dirty="0" smtClean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it-IT" sz="2200" dirty="0" smtClean="0">
                <a:solidFill>
                  <a:srgbClr val="000000"/>
                </a:solidFill>
              </a:rPr>
              <a:t>Valori</a:t>
            </a:r>
          </a:p>
          <a:p>
            <a:pPr marL="285750" indent="-285750">
              <a:buFont typeface="Arial"/>
              <a:buChar char="•"/>
            </a:pPr>
            <a:r>
              <a:rPr lang="it-IT" sz="2200" dirty="0" smtClean="0">
                <a:solidFill>
                  <a:srgbClr val="000000"/>
                </a:solidFill>
              </a:rPr>
              <a:t>Brand image ricercata</a:t>
            </a:r>
            <a:endParaRPr lang="it-IT" sz="2200" dirty="0">
              <a:solidFill>
                <a:srgbClr val="000000"/>
              </a:solidFill>
            </a:endParaRPr>
          </a:p>
        </p:txBody>
      </p:sp>
      <p:sp>
        <p:nvSpPr>
          <p:cNvPr id="7" name="Stella a 6 punte 6"/>
          <p:cNvSpPr/>
          <p:nvPr/>
        </p:nvSpPr>
        <p:spPr>
          <a:xfrm>
            <a:off x="5508104" y="1844824"/>
            <a:ext cx="2736304" cy="3240360"/>
          </a:xfrm>
          <a:prstGeom prst="star6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rgbClr val="000000"/>
                </a:solidFill>
              </a:rPr>
              <a:t>  </a:t>
            </a:r>
            <a:r>
              <a:rPr lang="it-IT" sz="2200" b="1" dirty="0" smtClean="0">
                <a:solidFill>
                  <a:srgbClr val="000000"/>
                </a:solidFill>
              </a:rPr>
              <a:t>Brand   </a:t>
            </a:r>
          </a:p>
          <a:p>
            <a:pPr algn="ctr"/>
            <a:r>
              <a:rPr lang="it-IT" sz="2200" b="1" dirty="0">
                <a:solidFill>
                  <a:srgbClr val="000000"/>
                </a:solidFill>
              </a:rPr>
              <a:t> </a:t>
            </a:r>
            <a:r>
              <a:rPr lang="it-IT" sz="2200" b="1" dirty="0" smtClean="0">
                <a:solidFill>
                  <a:srgbClr val="000000"/>
                </a:solidFill>
              </a:rPr>
              <a:t> image</a:t>
            </a:r>
            <a:endParaRPr lang="it-IT" sz="2200" b="1" dirty="0">
              <a:solidFill>
                <a:srgbClr val="000000"/>
              </a:solidFill>
            </a:endParaRPr>
          </a:p>
        </p:txBody>
      </p:sp>
      <p:sp>
        <p:nvSpPr>
          <p:cNvPr id="8" name="Callout con freccia destra 7"/>
          <p:cNvSpPr/>
          <p:nvPr/>
        </p:nvSpPr>
        <p:spPr>
          <a:xfrm>
            <a:off x="3070095" y="2492896"/>
            <a:ext cx="3230097" cy="1800200"/>
          </a:xfrm>
          <a:prstGeom prst="righ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200" b="1" dirty="0" smtClean="0">
                <a:solidFill>
                  <a:schemeClr val="tx1"/>
                </a:solidFill>
              </a:rPr>
              <a:t>Posizionamento del brand</a:t>
            </a:r>
            <a:endParaRPr lang="it-IT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4433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uni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6453336"/>
            <a:ext cx="17653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egnaposto piè di pagina 15"/>
          <p:cNvSpPr>
            <a:spLocks noGrp="1"/>
          </p:cNvSpPr>
          <p:nvPr>
            <p:ph type="ftr" sz="quarter" idx="11"/>
          </p:nvPr>
        </p:nvSpPr>
        <p:spPr>
          <a:xfrm>
            <a:off x="2267744" y="6492875"/>
            <a:ext cx="4840941" cy="365125"/>
          </a:xfrm>
        </p:spPr>
        <p:txBody>
          <a:bodyPr/>
          <a:lstStyle/>
          <a:p>
            <a:pPr algn="ctr"/>
            <a:r>
              <a:rPr lang="en-GB" dirty="0" smtClean="0"/>
              <a:t>Sonia Ferrari</a:t>
            </a:r>
            <a:endParaRPr lang="en-GB" dirty="0"/>
          </a:p>
        </p:txBody>
      </p:sp>
      <p:sp>
        <p:nvSpPr>
          <p:cNvPr id="5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</p:spPr>
        <p:txBody>
          <a:bodyPr/>
          <a:lstStyle/>
          <a:p>
            <a:pPr algn="r"/>
            <a:fld id="{E70ACC73-A454-E14D-81FF-08F48302EF2B}" type="slidenum">
              <a:rPr lang="en-GB" smtClean="0"/>
              <a:pPr algn="r"/>
              <a:t>22</a:t>
            </a:fld>
            <a:endParaRPr lang="en-GB" dirty="0"/>
          </a:p>
        </p:txBody>
      </p:sp>
      <p:sp>
        <p:nvSpPr>
          <p:cNvPr id="6" name="Rettangolo 5"/>
          <p:cNvSpPr/>
          <p:nvPr/>
        </p:nvSpPr>
        <p:spPr>
          <a:xfrm>
            <a:off x="899592" y="1412776"/>
            <a:ext cx="7632848" cy="2554545"/>
          </a:xfrm>
          <a:prstGeom prst="rect">
            <a:avLst/>
          </a:prstGeom>
          <a:solidFill>
            <a:srgbClr val="B1DDEB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r>
              <a:rPr lang="en-GB" sz="3200" dirty="0" smtClean="0"/>
              <a:t>La</a:t>
            </a:r>
            <a:r>
              <a:rPr lang="en-GB" sz="3200" b="1" dirty="0" smtClean="0"/>
              <a:t> brand </a:t>
            </a:r>
            <a:r>
              <a:rPr lang="en-GB" sz="3200" b="1" dirty="0"/>
              <a:t>personality</a:t>
            </a:r>
            <a:r>
              <a:rPr lang="en-GB" sz="3200" dirty="0"/>
              <a:t> </a:t>
            </a:r>
            <a:r>
              <a:rPr lang="en-GB" sz="3200" dirty="0" err="1" smtClean="0"/>
              <a:t>riflette</a:t>
            </a:r>
            <a:r>
              <a:rPr lang="en-GB" sz="3200" dirty="0" smtClean="0"/>
              <a:t> </a:t>
            </a:r>
            <a:r>
              <a:rPr lang="en-GB" sz="3200" dirty="0" err="1" smtClean="0"/>
              <a:t>cosa</a:t>
            </a:r>
            <a:r>
              <a:rPr lang="en-GB" sz="3200" dirty="0" smtClean="0"/>
              <a:t> le </a:t>
            </a:r>
            <a:r>
              <a:rPr lang="en-GB" sz="3200" dirty="0" err="1" smtClean="0"/>
              <a:t>persone</a:t>
            </a:r>
            <a:r>
              <a:rPr lang="en-GB" sz="3200" dirty="0" smtClean="0"/>
              <a:t> </a:t>
            </a:r>
            <a:r>
              <a:rPr lang="en-GB" sz="3200" dirty="0" err="1" smtClean="0"/>
              <a:t>sentono</a:t>
            </a:r>
            <a:r>
              <a:rPr lang="en-GB" sz="3200" dirty="0" smtClean="0"/>
              <a:t> </a:t>
            </a:r>
            <a:r>
              <a:rPr lang="en-GB" sz="3200" dirty="0" err="1" smtClean="0"/>
              <a:t>sulla</a:t>
            </a:r>
            <a:r>
              <a:rPr lang="en-GB" sz="3200" dirty="0" smtClean="0"/>
              <a:t> </a:t>
            </a:r>
            <a:r>
              <a:rPr lang="en-GB" sz="3200" dirty="0" err="1" smtClean="0"/>
              <a:t>marca</a:t>
            </a:r>
            <a:r>
              <a:rPr lang="en-GB" sz="3200" dirty="0" smtClean="0"/>
              <a:t> (</a:t>
            </a:r>
            <a:r>
              <a:rPr lang="en-GB" sz="3200" dirty="0"/>
              <a:t>Keller, 1998)</a:t>
            </a:r>
            <a:r>
              <a:rPr lang="en-GB" sz="3200" dirty="0" smtClean="0"/>
              <a:t>.</a:t>
            </a:r>
          </a:p>
          <a:p>
            <a:endParaRPr lang="it-IT" sz="3200" dirty="0"/>
          </a:p>
          <a:p>
            <a:r>
              <a:rPr lang="it-IT" sz="3200" dirty="0" err="1" smtClean="0"/>
              <a:t>É</a:t>
            </a:r>
            <a:r>
              <a:rPr lang="en-GB" sz="3200" dirty="0" smtClean="0"/>
              <a:t> un </a:t>
            </a:r>
            <a:r>
              <a:rPr lang="en-GB" sz="3200" dirty="0" err="1" smtClean="0"/>
              <a:t>insieme</a:t>
            </a:r>
            <a:r>
              <a:rPr lang="en-GB" sz="3200" dirty="0" smtClean="0"/>
              <a:t> di </a:t>
            </a:r>
            <a:r>
              <a:rPr lang="en-GB" sz="3200" dirty="0" err="1" smtClean="0"/>
              <a:t>caratteristiche</a:t>
            </a:r>
            <a:r>
              <a:rPr lang="en-GB" sz="3200" dirty="0" smtClean="0"/>
              <a:t> </a:t>
            </a:r>
            <a:r>
              <a:rPr lang="en-GB" sz="3200" dirty="0" err="1" smtClean="0"/>
              <a:t>umane</a:t>
            </a:r>
            <a:r>
              <a:rPr lang="en-GB" sz="3200" dirty="0" smtClean="0"/>
              <a:t> associate </a:t>
            </a:r>
            <a:r>
              <a:rPr lang="en-GB" sz="3200" dirty="0" err="1" smtClean="0"/>
              <a:t>alla</a:t>
            </a:r>
            <a:r>
              <a:rPr lang="en-GB" sz="3200" dirty="0" smtClean="0"/>
              <a:t> </a:t>
            </a:r>
            <a:r>
              <a:rPr lang="en-GB" sz="3200" dirty="0" err="1" smtClean="0"/>
              <a:t>marca</a:t>
            </a:r>
            <a:r>
              <a:rPr lang="en-GB" sz="3200" dirty="0" smtClean="0"/>
              <a:t> (</a:t>
            </a:r>
            <a:r>
              <a:rPr lang="en-GB" sz="3200" dirty="0" err="1"/>
              <a:t>Aaker</a:t>
            </a:r>
            <a:r>
              <a:rPr lang="en-GB" sz="3200" dirty="0"/>
              <a:t>, 1997). 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39973584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uni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6453336"/>
            <a:ext cx="17653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egnaposto piè di pagina 15"/>
          <p:cNvSpPr>
            <a:spLocks noGrp="1"/>
          </p:cNvSpPr>
          <p:nvPr>
            <p:ph type="ftr" sz="quarter" idx="11"/>
          </p:nvPr>
        </p:nvSpPr>
        <p:spPr>
          <a:xfrm>
            <a:off x="2195736" y="6492875"/>
            <a:ext cx="4840941" cy="365125"/>
          </a:xfrm>
        </p:spPr>
        <p:txBody>
          <a:bodyPr/>
          <a:lstStyle/>
          <a:p>
            <a:pPr algn="ctr"/>
            <a:r>
              <a:rPr lang="en-GB" dirty="0" smtClean="0"/>
              <a:t>Sonia Ferrari</a:t>
            </a:r>
            <a:endParaRPr lang="en-GB" dirty="0"/>
          </a:p>
        </p:txBody>
      </p:sp>
      <p:sp>
        <p:nvSpPr>
          <p:cNvPr id="5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</p:spPr>
        <p:txBody>
          <a:bodyPr/>
          <a:lstStyle/>
          <a:p>
            <a:pPr algn="r"/>
            <a:fld id="{E70ACC73-A454-E14D-81FF-08F48302EF2B}" type="slidenum">
              <a:rPr lang="en-GB" smtClean="0"/>
              <a:pPr algn="r"/>
              <a:t>23</a:t>
            </a:fld>
            <a:endParaRPr lang="en-GB" dirty="0"/>
          </a:p>
        </p:txBody>
      </p:sp>
      <p:pic>
        <p:nvPicPr>
          <p:cNvPr id="6" name="Immagin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08720"/>
            <a:ext cx="3672408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052736"/>
            <a:ext cx="2808312" cy="147928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1429544"/>
              </p:ext>
            </p:extLst>
          </p:nvPr>
        </p:nvGraphicFramePr>
        <p:xfrm>
          <a:off x="1043608" y="3645024"/>
          <a:ext cx="9187373" cy="1944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Documento" r:id="rId7" imgW="6121400" imgH="1295400" progId="Word.Document.12">
                  <p:embed/>
                </p:oleObj>
              </mc:Choice>
              <mc:Fallback>
                <p:oleObj name="Documento" r:id="rId7" imgW="6121400" imgH="1295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43608" y="3645024"/>
                        <a:ext cx="9187373" cy="1944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93535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uni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6453336"/>
            <a:ext cx="17653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egnaposto piè di pagina 15"/>
          <p:cNvSpPr>
            <a:spLocks noGrp="1"/>
          </p:cNvSpPr>
          <p:nvPr>
            <p:ph type="ftr" sz="quarter" idx="11"/>
          </p:nvPr>
        </p:nvSpPr>
        <p:spPr>
          <a:xfrm>
            <a:off x="2339752" y="6477512"/>
            <a:ext cx="4840941" cy="365125"/>
          </a:xfrm>
        </p:spPr>
        <p:txBody>
          <a:bodyPr/>
          <a:lstStyle/>
          <a:p>
            <a:pPr algn="ctr"/>
            <a:r>
              <a:rPr lang="en-GB" dirty="0" smtClean="0"/>
              <a:t>Sonia Ferrari</a:t>
            </a:r>
            <a:endParaRPr lang="en-GB" dirty="0"/>
          </a:p>
        </p:txBody>
      </p:sp>
      <p:sp>
        <p:nvSpPr>
          <p:cNvPr id="5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</p:spPr>
        <p:txBody>
          <a:bodyPr/>
          <a:lstStyle/>
          <a:p>
            <a:pPr algn="r"/>
            <a:fld id="{E70ACC73-A454-E14D-81FF-08F48302EF2B}" type="slidenum">
              <a:rPr lang="en-GB" smtClean="0"/>
              <a:pPr algn="r"/>
              <a:t>24</a:t>
            </a:fld>
            <a:endParaRPr lang="en-GB" dirty="0"/>
          </a:p>
        </p:txBody>
      </p:sp>
      <p:sp>
        <p:nvSpPr>
          <p:cNvPr id="6" name="Rettangolo 5"/>
          <p:cNvSpPr/>
          <p:nvPr/>
        </p:nvSpPr>
        <p:spPr>
          <a:xfrm>
            <a:off x="395536" y="908720"/>
            <a:ext cx="856895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/>
              <a:t>Il </a:t>
            </a:r>
            <a:r>
              <a:rPr lang="en-GB" sz="3200" b="1" dirty="0" err="1" smtClean="0"/>
              <a:t>posizionamento</a:t>
            </a:r>
            <a:r>
              <a:rPr lang="en-GB" sz="3200" b="1" dirty="0" smtClean="0"/>
              <a:t> di </a:t>
            </a:r>
            <a:r>
              <a:rPr lang="en-GB" sz="3200" b="1" dirty="0" err="1" smtClean="0"/>
              <a:t>mercato</a:t>
            </a:r>
            <a:r>
              <a:rPr lang="en-GB" sz="3200" dirty="0" smtClean="0"/>
              <a:t> </a:t>
            </a:r>
            <a:r>
              <a:rPr lang="en-GB" sz="3200" dirty="0" err="1" smtClean="0"/>
              <a:t>è</a:t>
            </a:r>
            <a:r>
              <a:rPr lang="en-GB" sz="3200" dirty="0" smtClean="0"/>
              <a:t> </a:t>
            </a:r>
            <a:r>
              <a:rPr lang="en-GB" sz="3200" dirty="0" err="1" smtClean="0"/>
              <a:t>il</a:t>
            </a:r>
            <a:r>
              <a:rPr lang="en-GB" sz="3200" dirty="0" smtClean="0"/>
              <a:t> </a:t>
            </a:r>
            <a:r>
              <a:rPr lang="en-GB" sz="3200" dirty="0" err="1" smtClean="0"/>
              <a:t>tentativo</a:t>
            </a:r>
            <a:r>
              <a:rPr lang="en-GB" sz="3200" dirty="0" smtClean="0"/>
              <a:t> di </a:t>
            </a:r>
            <a:r>
              <a:rPr lang="en-GB" sz="3200" dirty="0" err="1" smtClean="0"/>
              <a:t>essere</a:t>
            </a:r>
            <a:r>
              <a:rPr lang="en-GB" sz="3200" dirty="0" smtClean="0"/>
              <a:t> </a:t>
            </a:r>
            <a:r>
              <a:rPr lang="en-GB" sz="3200" dirty="0" err="1" smtClean="0"/>
              <a:t>notato</a:t>
            </a:r>
            <a:r>
              <a:rPr lang="en-GB" sz="3200" dirty="0" smtClean="0"/>
              <a:t> </a:t>
            </a:r>
            <a:r>
              <a:rPr lang="en-GB" sz="3200" dirty="0" err="1" smtClean="0"/>
              <a:t>nella</a:t>
            </a:r>
            <a:r>
              <a:rPr lang="en-GB" sz="3200" dirty="0" smtClean="0"/>
              <a:t> </a:t>
            </a:r>
            <a:r>
              <a:rPr lang="en-GB" sz="3200" dirty="0" err="1" smtClean="0"/>
              <a:t>folla</a:t>
            </a:r>
            <a:r>
              <a:rPr lang="en-GB" sz="3200" dirty="0" smtClean="0"/>
              <a:t> </a:t>
            </a:r>
            <a:r>
              <a:rPr lang="en-GB" sz="3200" dirty="0" err="1" smtClean="0"/>
              <a:t>dei</a:t>
            </a:r>
            <a:r>
              <a:rPr lang="en-GB" sz="3200" dirty="0" smtClean="0"/>
              <a:t> </a:t>
            </a:r>
            <a:r>
              <a:rPr lang="en-GB" sz="3200" dirty="0" err="1" smtClean="0"/>
              <a:t>competitori</a:t>
            </a:r>
            <a:r>
              <a:rPr lang="en-GB" sz="3200" dirty="0" smtClean="0"/>
              <a:t> e </a:t>
            </a:r>
            <a:r>
              <a:rPr lang="en-GB" sz="3200" dirty="0" err="1" smtClean="0"/>
              <a:t>distinguersi</a:t>
            </a:r>
            <a:r>
              <a:rPr lang="en-GB" sz="3200" dirty="0" smtClean="0"/>
              <a:t> per </a:t>
            </a:r>
            <a:r>
              <a:rPr lang="en-GB" sz="3200" dirty="0" err="1" smtClean="0"/>
              <a:t>qualcosa</a:t>
            </a:r>
            <a:r>
              <a:rPr lang="en-GB" sz="3200" dirty="0" smtClean="0"/>
              <a:t> di </a:t>
            </a:r>
            <a:r>
              <a:rPr lang="en-GB" sz="3200" dirty="0" err="1" smtClean="0"/>
              <a:t>significativo</a:t>
            </a:r>
            <a:r>
              <a:rPr lang="en-GB" sz="3200" dirty="0" smtClean="0"/>
              <a:t> </a:t>
            </a:r>
            <a:r>
              <a:rPr lang="en-GB" sz="3200" dirty="0" err="1" smtClean="0"/>
              <a:t>agli</a:t>
            </a:r>
            <a:r>
              <a:rPr lang="en-GB" sz="3200" dirty="0" smtClean="0"/>
              <a:t> </a:t>
            </a:r>
            <a:r>
              <a:rPr lang="en-GB" sz="3200" dirty="0" err="1" smtClean="0"/>
              <a:t>occhi</a:t>
            </a:r>
            <a:r>
              <a:rPr lang="en-GB" sz="3200" dirty="0" smtClean="0"/>
              <a:t> </a:t>
            </a:r>
            <a:r>
              <a:rPr lang="en-GB" sz="3200" dirty="0" err="1" smtClean="0"/>
              <a:t>dei</a:t>
            </a:r>
            <a:r>
              <a:rPr lang="en-GB" sz="3200" dirty="0" smtClean="0"/>
              <a:t> </a:t>
            </a:r>
            <a:r>
              <a:rPr lang="en-GB" sz="3200" dirty="0" err="1" smtClean="0"/>
              <a:t>consumatori</a:t>
            </a:r>
            <a:r>
              <a:rPr lang="en-GB" sz="3200" dirty="0" smtClean="0"/>
              <a:t> target.</a:t>
            </a:r>
          </a:p>
          <a:p>
            <a:endParaRPr lang="it-IT" sz="3200" dirty="0"/>
          </a:p>
          <a:p>
            <a:r>
              <a:rPr lang="it-IT" sz="3200" b="1" dirty="0" smtClean="0"/>
              <a:t>Il posizionamento è la percezione o immagine che occupa specifici spazi nella mente del consumatore </a:t>
            </a:r>
            <a:r>
              <a:rPr lang="it-IT" sz="3200" b="1" dirty="0"/>
              <a:t>(</a:t>
            </a:r>
            <a:r>
              <a:rPr lang="it-IT" sz="3200" b="1" dirty="0" err="1"/>
              <a:t>Kotler</a:t>
            </a:r>
            <a:r>
              <a:rPr lang="it-IT" sz="3200" b="1" dirty="0"/>
              <a:t>, 1996).</a:t>
            </a:r>
          </a:p>
        </p:txBody>
      </p:sp>
    </p:spTree>
    <p:extLst>
      <p:ext uri="{BB962C8B-B14F-4D97-AF65-F5344CB8AC3E}">
        <p14:creationId xmlns:p14="http://schemas.microsoft.com/office/powerpoint/2010/main" val="32031207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uni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6453336"/>
            <a:ext cx="17653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olo 11"/>
          <p:cNvSpPr txBox="1">
            <a:spLocks/>
          </p:cNvSpPr>
          <p:nvPr/>
        </p:nvSpPr>
        <p:spPr>
          <a:xfrm>
            <a:off x="683568" y="620688"/>
            <a:ext cx="7772400" cy="6129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 smtClean="0"/>
              <a:t>Valore della marca</a:t>
            </a:r>
            <a:endParaRPr lang="it-IT" sz="3200" b="1" dirty="0"/>
          </a:p>
        </p:txBody>
      </p:sp>
      <p:sp>
        <p:nvSpPr>
          <p:cNvPr id="5" name="Sottotitolo 12"/>
          <p:cNvSpPr txBox="1">
            <a:spLocks/>
          </p:cNvSpPr>
          <p:nvPr/>
        </p:nvSpPr>
        <p:spPr>
          <a:xfrm>
            <a:off x="685800" y="1297522"/>
            <a:ext cx="820668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 err="1" smtClean="0">
                <a:solidFill>
                  <a:srgbClr val="000000"/>
                </a:solidFill>
              </a:rPr>
              <a:t>Modello</a:t>
            </a:r>
            <a:r>
              <a:rPr lang="en-GB" sz="2800" dirty="0" smtClean="0">
                <a:solidFill>
                  <a:srgbClr val="000000"/>
                </a:solidFill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</a:rPr>
              <a:t>della</a:t>
            </a:r>
            <a:r>
              <a:rPr lang="en-GB" sz="2800" dirty="0" smtClean="0">
                <a:solidFill>
                  <a:srgbClr val="000000"/>
                </a:solidFill>
              </a:rPr>
              <a:t> Brand equity di </a:t>
            </a:r>
            <a:r>
              <a:rPr lang="en-GB" sz="2800" dirty="0" err="1" smtClean="0">
                <a:solidFill>
                  <a:srgbClr val="000000"/>
                </a:solidFill>
              </a:rPr>
              <a:t>Aaker</a:t>
            </a:r>
            <a:r>
              <a:rPr lang="en-GB" sz="2800" dirty="0" smtClean="0">
                <a:solidFill>
                  <a:srgbClr val="000000"/>
                </a:solidFill>
              </a:rPr>
              <a:t> (1996)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rgbClr val="000000"/>
                </a:solidFill>
              </a:rPr>
              <a:t>5 </a:t>
            </a:r>
            <a:r>
              <a:rPr lang="en-GB" sz="2800" dirty="0" err="1" smtClean="0">
                <a:solidFill>
                  <a:srgbClr val="000000"/>
                </a:solidFill>
              </a:rPr>
              <a:t>elementi</a:t>
            </a:r>
            <a:r>
              <a:rPr lang="en-GB" sz="2800" dirty="0" smtClean="0">
                <a:solidFill>
                  <a:srgbClr val="000000"/>
                </a:solidFill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</a:rPr>
              <a:t>che</a:t>
            </a:r>
            <a:r>
              <a:rPr lang="en-GB" sz="2800" dirty="0" smtClean="0">
                <a:solidFill>
                  <a:srgbClr val="000000"/>
                </a:solidFill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</a:rPr>
              <a:t>determinano</a:t>
            </a:r>
            <a:r>
              <a:rPr lang="en-GB" sz="2800" dirty="0" smtClean="0">
                <a:solidFill>
                  <a:srgbClr val="000000"/>
                </a:solidFill>
              </a:rPr>
              <a:t> la brand equity:</a:t>
            </a:r>
          </a:p>
          <a:p>
            <a:r>
              <a:rPr lang="en-GB" sz="2800" i="1" dirty="0" err="1" smtClean="0">
                <a:solidFill>
                  <a:srgbClr val="000000"/>
                </a:solidFill>
              </a:rPr>
              <a:t>Consapevolezza</a:t>
            </a:r>
            <a:r>
              <a:rPr lang="en-GB" sz="2800" i="1" dirty="0" smtClean="0">
                <a:solidFill>
                  <a:srgbClr val="000000"/>
                </a:solidFill>
              </a:rPr>
              <a:t> (awareness) di </a:t>
            </a:r>
            <a:r>
              <a:rPr lang="en-GB" sz="2800" i="1" dirty="0" err="1" smtClean="0">
                <a:solidFill>
                  <a:srgbClr val="000000"/>
                </a:solidFill>
              </a:rPr>
              <a:t>marca</a:t>
            </a:r>
            <a:endParaRPr lang="en-GB" sz="2800" i="1" dirty="0" smtClean="0">
              <a:solidFill>
                <a:srgbClr val="000000"/>
              </a:solidFill>
            </a:endParaRPr>
          </a:p>
          <a:p>
            <a:r>
              <a:rPr lang="en-GB" sz="2800" i="1" dirty="0" err="1" smtClean="0">
                <a:solidFill>
                  <a:srgbClr val="000000"/>
                </a:solidFill>
              </a:rPr>
              <a:t>Fedeltà</a:t>
            </a:r>
            <a:r>
              <a:rPr lang="en-GB" sz="2800" i="1" dirty="0" smtClean="0">
                <a:solidFill>
                  <a:srgbClr val="000000"/>
                </a:solidFill>
              </a:rPr>
              <a:t> di </a:t>
            </a:r>
            <a:r>
              <a:rPr lang="en-GB" sz="2800" i="1" dirty="0" err="1" smtClean="0">
                <a:solidFill>
                  <a:srgbClr val="000000"/>
                </a:solidFill>
              </a:rPr>
              <a:t>marca</a:t>
            </a:r>
            <a:endParaRPr lang="en-GB" sz="2800" i="1" dirty="0" smtClean="0">
              <a:solidFill>
                <a:srgbClr val="000000"/>
              </a:solidFill>
            </a:endParaRPr>
          </a:p>
          <a:p>
            <a:r>
              <a:rPr lang="en-GB" sz="2800" i="1" dirty="0" err="1" smtClean="0">
                <a:solidFill>
                  <a:srgbClr val="000000"/>
                </a:solidFill>
              </a:rPr>
              <a:t>Immagine</a:t>
            </a:r>
            <a:r>
              <a:rPr lang="en-GB" sz="2800" i="1" dirty="0" smtClean="0">
                <a:solidFill>
                  <a:srgbClr val="000000"/>
                </a:solidFill>
              </a:rPr>
              <a:t> di </a:t>
            </a:r>
            <a:r>
              <a:rPr lang="en-GB" sz="2800" i="1" dirty="0" err="1" smtClean="0">
                <a:solidFill>
                  <a:srgbClr val="000000"/>
                </a:solidFill>
              </a:rPr>
              <a:t>marca</a:t>
            </a:r>
            <a:endParaRPr lang="en-GB" sz="2800" i="1" dirty="0" smtClean="0">
              <a:solidFill>
                <a:srgbClr val="000000"/>
              </a:solidFill>
            </a:endParaRPr>
          </a:p>
          <a:p>
            <a:r>
              <a:rPr lang="en-GB" sz="2800" i="1" dirty="0" err="1" smtClean="0">
                <a:solidFill>
                  <a:srgbClr val="000000"/>
                </a:solidFill>
              </a:rPr>
              <a:t>Qualità</a:t>
            </a:r>
            <a:r>
              <a:rPr lang="en-GB" sz="2800" i="1" dirty="0" smtClean="0">
                <a:solidFill>
                  <a:srgbClr val="000000"/>
                </a:solidFill>
              </a:rPr>
              <a:t> </a:t>
            </a:r>
            <a:r>
              <a:rPr lang="en-GB" sz="2800" i="1" dirty="0" err="1" smtClean="0">
                <a:solidFill>
                  <a:srgbClr val="000000"/>
                </a:solidFill>
              </a:rPr>
              <a:t>percepita</a:t>
            </a:r>
            <a:endParaRPr lang="en-GB" sz="2800" i="1" dirty="0" smtClean="0">
              <a:solidFill>
                <a:srgbClr val="000000"/>
              </a:solidFill>
            </a:endParaRPr>
          </a:p>
          <a:p>
            <a:r>
              <a:rPr lang="en-GB" sz="2800" i="1" dirty="0" err="1" smtClean="0">
                <a:solidFill>
                  <a:srgbClr val="000000"/>
                </a:solidFill>
              </a:rPr>
              <a:t>Associazioni</a:t>
            </a:r>
            <a:r>
              <a:rPr lang="en-GB" sz="2800" i="1" dirty="0" smtClean="0">
                <a:solidFill>
                  <a:srgbClr val="000000"/>
                </a:solidFill>
              </a:rPr>
              <a:t> di </a:t>
            </a:r>
            <a:r>
              <a:rPr lang="en-GB" sz="2800" i="1" dirty="0" err="1" smtClean="0">
                <a:solidFill>
                  <a:srgbClr val="000000"/>
                </a:solidFill>
              </a:rPr>
              <a:t>marca</a:t>
            </a:r>
            <a:endParaRPr lang="en-GB" sz="2800" dirty="0">
              <a:solidFill>
                <a:srgbClr val="000000"/>
              </a:solidFill>
            </a:endParaRPr>
          </a:p>
          <a:p>
            <a:endParaRPr lang="en-GB" sz="2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sz="2800" dirty="0" err="1" smtClean="0">
                <a:solidFill>
                  <a:srgbClr val="000000"/>
                </a:solidFill>
              </a:rPr>
              <a:t>Ognuno</a:t>
            </a:r>
            <a:r>
              <a:rPr lang="en-GB" sz="2800" dirty="0" smtClean="0">
                <a:solidFill>
                  <a:srgbClr val="000000"/>
                </a:solidFill>
              </a:rPr>
              <a:t> di </a:t>
            </a:r>
            <a:r>
              <a:rPr lang="en-GB" sz="2800" dirty="0" err="1" smtClean="0">
                <a:solidFill>
                  <a:srgbClr val="000000"/>
                </a:solidFill>
              </a:rPr>
              <a:t>tali</a:t>
            </a:r>
            <a:r>
              <a:rPr lang="en-GB" sz="2800" dirty="0" smtClean="0">
                <a:solidFill>
                  <a:srgbClr val="000000"/>
                </a:solidFill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</a:rPr>
              <a:t>fattori</a:t>
            </a:r>
            <a:r>
              <a:rPr lang="en-GB" sz="2800" dirty="0" smtClean="0">
                <a:solidFill>
                  <a:srgbClr val="000000"/>
                </a:solidFill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</a:rPr>
              <a:t>accresce</a:t>
            </a:r>
            <a:r>
              <a:rPr lang="en-GB" sz="2800" dirty="0" smtClean="0">
                <a:solidFill>
                  <a:srgbClr val="000000"/>
                </a:solidFill>
              </a:rPr>
              <a:t> la brand equity.</a:t>
            </a:r>
          </a:p>
          <a:p>
            <a:endParaRPr lang="en-GB" sz="2800" dirty="0">
              <a:solidFill>
                <a:srgbClr val="000000"/>
              </a:solidFill>
            </a:endParaRPr>
          </a:p>
        </p:txBody>
      </p:sp>
      <p:sp>
        <p:nvSpPr>
          <p:cNvPr id="6" name="Segnaposto piè di pagina 15"/>
          <p:cNvSpPr>
            <a:spLocks noGrp="1"/>
          </p:cNvSpPr>
          <p:nvPr>
            <p:ph type="ftr" sz="quarter" idx="11"/>
          </p:nvPr>
        </p:nvSpPr>
        <p:spPr>
          <a:xfrm>
            <a:off x="2195736" y="6473568"/>
            <a:ext cx="4840941" cy="365125"/>
          </a:xfrm>
        </p:spPr>
        <p:txBody>
          <a:bodyPr/>
          <a:lstStyle/>
          <a:p>
            <a:pPr algn="ctr"/>
            <a:r>
              <a:rPr lang="en-GB" dirty="0" smtClean="0"/>
              <a:t>Sonia Ferrari</a:t>
            </a:r>
            <a:endParaRPr lang="en-GB" dirty="0"/>
          </a:p>
        </p:txBody>
      </p:sp>
      <p:sp>
        <p:nvSpPr>
          <p:cNvPr id="7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990600" cy="365125"/>
          </a:xfrm>
        </p:spPr>
        <p:txBody>
          <a:bodyPr/>
          <a:lstStyle/>
          <a:p>
            <a:pPr algn="r"/>
            <a:fld id="{E70ACC73-A454-E14D-81FF-08F48302EF2B}" type="slidenum">
              <a:rPr lang="en-GB" smtClean="0"/>
              <a:pPr algn="r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26529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uni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6453336"/>
            <a:ext cx="17653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egnaposto piè di pagina 15"/>
          <p:cNvSpPr>
            <a:spLocks noGrp="1"/>
          </p:cNvSpPr>
          <p:nvPr>
            <p:ph type="ftr" sz="quarter" idx="11"/>
          </p:nvPr>
        </p:nvSpPr>
        <p:spPr>
          <a:xfrm>
            <a:off x="2195736" y="6381328"/>
            <a:ext cx="4840941" cy="365125"/>
          </a:xfrm>
        </p:spPr>
        <p:txBody>
          <a:bodyPr/>
          <a:lstStyle/>
          <a:p>
            <a:pPr algn="ctr"/>
            <a:r>
              <a:rPr lang="en-GB" dirty="0" smtClean="0"/>
              <a:t>Sonia Ferrari</a:t>
            </a:r>
            <a:endParaRPr lang="en-GB" dirty="0"/>
          </a:p>
        </p:txBody>
      </p:sp>
      <p:sp>
        <p:nvSpPr>
          <p:cNvPr id="5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</p:spPr>
        <p:txBody>
          <a:bodyPr/>
          <a:lstStyle/>
          <a:p>
            <a:pPr algn="r"/>
            <a:fld id="{E70ACC73-A454-E14D-81FF-08F48302EF2B}" type="slidenum">
              <a:rPr lang="en-GB" smtClean="0"/>
              <a:pPr algn="r"/>
              <a:t>26</a:t>
            </a:fld>
            <a:endParaRPr lang="en-GB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39552" y="1750164"/>
            <a:ext cx="8388424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000000"/>
                </a:solidFill>
              </a:rPr>
              <a:t>Consumer-brand </a:t>
            </a:r>
            <a:r>
              <a:rPr lang="it-IT" sz="3200" dirty="0" err="1" smtClean="0">
                <a:solidFill>
                  <a:srgbClr val="000000"/>
                </a:solidFill>
              </a:rPr>
              <a:t>equity</a:t>
            </a:r>
            <a:r>
              <a:rPr lang="it-IT" sz="3200" dirty="0" smtClean="0">
                <a:solidFill>
                  <a:srgbClr val="000000"/>
                </a:solidFill>
              </a:rPr>
              <a:t> (</a:t>
            </a:r>
            <a:r>
              <a:rPr lang="it-IT" sz="3200" dirty="0" err="1" smtClean="0">
                <a:solidFill>
                  <a:srgbClr val="000000"/>
                </a:solidFill>
              </a:rPr>
              <a:t>Aaker</a:t>
            </a:r>
            <a:r>
              <a:rPr lang="it-IT" sz="3200" dirty="0" smtClean="0">
                <a:solidFill>
                  <a:srgbClr val="000000"/>
                </a:solidFill>
              </a:rPr>
              <a:t>, 1991): valore che i consumatori associano ad una marca, che si riflette nelle dimensioni di: consapevolezza di marca, associazioni di marca, qualità percepita e fedeltà di marca.</a:t>
            </a:r>
          </a:p>
          <a:p>
            <a:endParaRPr lang="it-IT" sz="32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5400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uni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6453336"/>
            <a:ext cx="17653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egnaposto piè di pagina 15"/>
          <p:cNvSpPr>
            <a:spLocks noGrp="1"/>
          </p:cNvSpPr>
          <p:nvPr>
            <p:ph type="ftr" sz="quarter" idx="11"/>
          </p:nvPr>
        </p:nvSpPr>
        <p:spPr>
          <a:xfrm>
            <a:off x="2267744" y="6492875"/>
            <a:ext cx="4840941" cy="365125"/>
          </a:xfrm>
        </p:spPr>
        <p:txBody>
          <a:bodyPr/>
          <a:lstStyle/>
          <a:p>
            <a:pPr algn="ctr"/>
            <a:r>
              <a:rPr lang="en-GB" dirty="0" smtClean="0"/>
              <a:t>Sonia Ferrari</a:t>
            </a:r>
            <a:endParaRPr lang="en-GB" dirty="0"/>
          </a:p>
        </p:txBody>
      </p:sp>
      <p:sp>
        <p:nvSpPr>
          <p:cNvPr id="7" name="Segnaposto numero diapositiva 5"/>
          <p:cNvSpPr txBox="1">
            <a:spLocks/>
          </p:cNvSpPr>
          <p:nvPr/>
        </p:nvSpPr>
        <p:spPr bwMode="auto">
          <a:xfrm>
            <a:off x="6948264" y="6237312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320B02-F408-964D-8EED-74731B089406}" type="slidenum">
              <a:rPr kumimoji="0" lang="it-IT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-111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-111" charset="0"/>
              <a:ea typeface="+mn-ea"/>
              <a:cs typeface="+mn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835150" y="981075"/>
            <a:ext cx="69135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</a:t>
            </a:r>
            <a:endParaRPr kumimoji="0" lang="en-GB" sz="1800" b="1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187450" y="1052513"/>
            <a:ext cx="69135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endParaRPr lang="en-GB" sz="1800" b="1" dirty="0">
              <a:solidFill>
                <a:schemeClr val="tx2"/>
              </a:solidFill>
              <a:latin typeface="Arial" pitchFamily="-111" charset="0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2857500" y="1600200"/>
            <a:ext cx="3429000" cy="1077913"/>
          </a:xfrm>
          <a:prstGeom prst="roundRect">
            <a:avLst>
              <a:gd name="adj" fmla="val 16667"/>
            </a:avLst>
          </a:prstGeom>
          <a:ln w="57150" cmpd="sng"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2400" dirty="0" err="1" smtClean="0"/>
              <a:t>Conoscenza</a:t>
            </a:r>
            <a:r>
              <a:rPr lang="en-GB" sz="2400" dirty="0" smtClean="0"/>
              <a:t> di </a:t>
            </a:r>
            <a:r>
              <a:rPr lang="en-GB" sz="2400" dirty="0" err="1" smtClean="0"/>
              <a:t>marca</a:t>
            </a:r>
            <a:endParaRPr lang="en-GB" sz="2400" dirty="0"/>
          </a:p>
        </p:txBody>
      </p:sp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1187450" y="3284538"/>
            <a:ext cx="2447925" cy="1080566"/>
          </a:xfrm>
          <a:prstGeom prst="ellipse">
            <a:avLst/>
          </a:prstGeom>
          <a:ln w="76200" cmpd="sng"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403350" y="3357563"/>
            <a:ext cx="18725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dirty="0"/>
              <a:t>Brand </a:t>
            </a:r>
            <a:endParaRPr lang="en-GB" sz="2400" dirty="0" smtClean="0"/>
          </a:p>
          <a:p>
            <a:pPr algn="ctr"/>
            <a:r>
              <a:rPr lang="en-GB" sz="2400" dirty="0" smtClean="0"/>
              <a:t>awareness</a:t>
            </a:r>
            <a:endParaRPr lang="en-GB" sz="2400" dirty="0"/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 rot="2750183">
            <a:off x="3197225" y="2571751"/>
            <a:ext cx="485775" cy="615950"/>
          </a:xfrm>
          <a:prstGeom prst="downArrow">
            <a:avLst>
              <a:gd name="adj1" fmla="val 49676"/>
              <a:gd name="adj2" fmla="val 52286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 rot="19127229">
            <a:off x="5651500" y="2565400"/>
            <a:ext cx="485775" cy="615950"/>
          </a:xfrm>
          <a:prstGeom prst="downArrow">
            <a:avLst>
              <a:gd name="adj1" fmla="val 49676"/>
              <a:gd name="adj2" fmla="val 52286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4192588" y="4089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6" name="AutoShape 14"/>
          <p:cNvSpPr>
            <a:spLocks noChangeArrowheads="1"/>
          </p:cNvSpPr>
          <p:nvPr/>
        </p:nvSpPr>
        <p:spPr bwMode="auto">
          <a:xfrm>
            <a:off x="4427984" y="2780928"/>
            <a:ext cx="485775" cy="720725"/>
          </a:xfrm>
          <a:prstGeom prst="upDownArrow">
            <a:avLst>
              <a:gd name="adj1" fmla="val 50000"/>
              <a:gd name="adj2" fmla="val 29673"/>
            </a:avLst>
          </a:prstGeom>
          <a:noFill/>
          <a:ln w="38100" cmpd="sng">
            <a:solidFill>
              <a:srgbClr val="4F81BD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" name="Oval 6"/>
          <p:cNvSpPr>
            <a:spLocks noChangeArrowheads="1"/>
          </p:cNvSpPr>
          <p:nvPr/>
        </p:nvSpPr>
        <p:spPr bwMode="auto">
          <a:xfrm>
            <a:off x="5796136" y="3212976"/>
            <a:ext cx="2447925" cy="1080566"/>
          </a:xfrm>
          <a:prstGeom prst="ellipse">
            <a:avLst/>
          </a:prstGeom>
          <a:ln w="76200" cmpd="sng"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6012160" y="3356992"/>
            <a:ext cx="18725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dirty="0"/>
              <a:t>Brand </a:t>
            </a:r>
            <a:endParaRPr lang="en-GB" sz="2400" dirty="0" smtClean="0"/>
          </a:p>
          <a:p>
            <a:pPr algn="ctr"/>
            <a:r>
              <a:rPr lang="en-GB" sz="2400" dirty="0" smtClean="0"/>
              <a:t>image</a:t>
            </a:r>
            <a:endParaRPr lang="en-GB" sz="2400" dirty="0"/>
          </a:p>
        </p:txBody>
      </p:sp>
      <p:sp>
        <p:nvSpPr>
          <p:cNvPr id="19" name="Freccia destra 18"/>
          <p:cNvSpPr/>
          <p:nvPr/>
        </p:nvSpPr>
        <p:spPr>
          <a:xfrm>
            <a:off x="3491880" y="3573016"/>
            <a:ext cx="2736304" cy="50405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13814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uni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6453336"/>
            <a:ext cx="17653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egnaposto piè di pagina 15"/>
          <p:cNvSpPr>
            <a:spLocks noGrp="1"/>
          </p:cNvSpPr>
          <p:nvPr>
            <p:ph type="ftr" sz="quarter" idx="11"/>
          </p:nvPr>
        </p:nvSpPr>
        <p:spPr>
          <a:xfrm>
            <a:off x="2195736" y="6492875"/>
            <a:ext cx="4840941" cy="365125"/>
          </a:xfrm>
        </p:spPr>
        <p:txBody>
          <a:bodyPr/>
          <a:lstStyle/>
          <a:p>
            <a:pPr algn="ctr"/>
            <a:r>
              <a:rPr lang="en-GB" dirty="0" smtClean="0"/>
              <a:t>Sonia Ferrari</a:t>
            </a:r>
            <a:endParaRPr lang="en-GB" dirty="0"/>
          </a:p>
        </p:txBody>
      </p:sp>
      <p:sp>
        <p:nvSpPr>
          <p:cNvPr id="5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</p:spPr>
        <p:txBody>
          <a:bodyPr/>
          <a:lstStyle/>
          <a:p>
            <a:pPr algn="r"/>
            <a:fld id="{E70ACC73-A454-E14D-81FF-08F48302EF2B}" type="slidenum">
              <a:rPr lang="en-GB" smtClean="0"/>
              <a:pPr algn="r"/>
              <a:t>28</a:t>
            </a:fld>
            <a:endParaRPr lang="en-GB" dirty="0"/>
          </a:p>
        </p:txBody>
      </p:sp>
      <p:sp>
        <p:nvSpPr>
          <p:cNvPr id="6" name="Rettangolo 5"/>
          <p:cNvSpPr/>
          <p:nvPr/>
        </p:nvSpPr>
        <p:spPr>
          <a:xfrm>
            <a:off x="390777" y="1700808"/>
            <a:ext cx="87849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/>
              <a:t>C</a:t>
            </a:r>
            <a:r>
              <a:rPr lang="en-GB" sz="3200" b="1" dirty="0" smtClean="0"/>
              <a:t>o</a:t>
            </a:r>
            <a:r>
              <a:rPr lang="en-GB" sz="3200" b="1" dirty="0"/>
              <a:t>-branding</a:t>
            </a:r>
            <a:r>
              <a:rPr lang="en-GB" sz="3200" dirty="0"/>
              <a:t>: </a:t>
            </a:r>
            <a:r>
              <a:rPr lang="en-GB" sz="3200" dirty="0" err="1" smtClean="0"/>
              <a:t>è</a:t>
            </a:r>
            <a:r>
              <a:rPr lang="en-GB" sz="3200" dirty="0" smtClean="0"/>
              <a:t> </a:t>
            </a:r>
            <a:r>
              <a:rPr lang="en-GB" sz="3200" dirty="0" err="1" smtClean="0"/>
              <a:t>una</a:t>
            </a:r>
            <a:r>
              <a:rPr lang="en-GB" sz="3200" dirty="0" smtClean="0"/>
              <a:t> </a:t>
            </a:r>
            <a:r>
              <a:rPr lang="en-GB" sz="3200" dirty="0" err="1" smtClean="0"/>
              <a:t>strategia</a:t>
            </a:r>
            <a:r>
              <a:rPr lang="en-GB" sz="3200" dirty="0" smtClean="0"/>
              <a:t> di </a:t>
            </a:r>
            <a:r>
              <a:rPr lang="en-GB" sz="3200" dirty="0"/>
              <a:t>marketing </a:t>
            </a:r>
            <a:r>
              <a:rPr lang="en-GB" sz="3200" dirty="0" err="1" smtClean="0"/>
              <a:t>che</a:t>
            </a:r>
            <a:r>
              <a:rPr lang="en-GB" sz="3200" dirty="0" smtClean="0"/>
              <a:t> </a:t>
            </a:r>
            <a:r>
              <a:rPr lang="en-GB" sz="3200" dirty="0" err="1" smtClean="0"/>
              <a:t>associa</a:t>
            </a:r>
            <a:r>
              <a:rPr lang="en-GB" sz="3200" dirty="0" smtClean="0"/>
              <a:t> a un </a:t>
            </a:r>
            <a:r>
              <a:rPr lang="en-GB" sz="3200" dirty="0" err="1" smtClean="0"/>
              <a:t>singolo</a:t>
            </a:r>
            <a:r>
              <a:rPr lang="en-GB" sz="3200" dirty="0" smtClean="0"/>
              <a:t> </a:t>
            </a:r>
            <a:r>
              <a:rPr lang="en-GB" sz="3200" dirty="0" err="1" smtClean="0"/>
              <a:t>prodotto</a:t>
            </a:r>
            <a:r>
              <a:rPr lang="en-GB" sz="3200" dirty="0" smtClean="0"/>
              <a:t> o </a:t>
            </a:r>
            <a:r>
              <a:rPr lang="en-GB" sz="3200" dirty="0" err="1" smtClean="0"/>
              <a:t>servizio</a:t>
            </a:r>
            <a:r>
              <a:rPr lang="en-GB" sz="3200" dirty="0" smtClean="0"/>
              <a:t> </a:t>
            </a:r>
            <a:r>
              <a:rPr lang="en-GB" sz="3200" dirty="0" err="1" smtClean="0"/>
              <a:t>più</a:t>
            </a:r>
            <a:r>
              <a:rPr lang="en-GB" sz="3200" dirty="0" smtClean="0"/>
              <a:t> di un brand.</a:t>
            </a:r>
          </a:p>
          <a:p>
            <a:endParaRPr lang="en-GB" sz="3200" dirty="0"/>
          </a:p>
          <a:p>
            <a:r>
              <a:rPr lang="en-GB" sz="3200" dirty="0" smtClean="0"/>
              <a:t>Ad </a:t>
            </a:r>
            <a:r>
              <a:rPr lang="en-GB" sz="3200" dirty="0" err="1" smtClean="0"/>
              <a:t>es</a:t>
            </a:r>
            <a:r>
              <a:rPr lang="en-GB" sz="3200" dirty="0" smtClean="0"/>
              <a:t>. </a:t>
            </a:r>
            <a:r>
              <a:rPr lang="en-GB" sz="3200" dirty="0" err="1" smtClean="0"/>
              <a:t>Eventi</a:t>
            </a:r>
            <a:r>
              <a:rPr lang="en-GB" sz="3200" dirty="0" smtClean="0"/>
              <a:t> </a:t>
            </a:r>
            <a:r>
              <a:rPr lang="en-GB" sz="3200" dirty="0" err="1" smtClean="0"/>
              <a:t>speciali</a:t>
            </a:r>
            <a:r>
              <a:rPr lang="en-GB" sz="3200" dirty="0" smtClean="0"/>
              <a:t> e </a:t>
            </a:r>
            <a:r>
              <a:rPr lang="en-GB" sz="3200" dirty="0" err="1" smtClean="0"/>
              <a:t>destinazioni</a:t>
            </a:r>
            <a:r>
              <a:rPr lang="en-GB" sz="3200" dirty="0" smtClean="0"/>
              <a:t> </a:t>
            </a:r>
            <a:r>
              <a:rPr lang="en-GB" sz="3200" dirty="0" err="1" smtClean="0"/>
              <a:t>turistiche</a:t>
            </a:r>
            <a:endParaRPr lang="it-IT" sz="3200" dirty="0"/>
          </a:p>
          <a:p>
            <a:r>
              <a:rPr lang="en-GB" sz="3200" dirty="0"/>
              <a:t> 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8615533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uni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6453336"/>
            <a:ext cx="17653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egnaposto piè di pagina 15"/>
          <p:cNvSpPr>
            <a:spLocks noGrp="1"/>
          </p:cNvSpPr>
          <p:nvPr>
            <p:ph type="ftr" sz="quarter" idx="11"/>
          </p:nvPr>
        </p:nvSpPr>
        <p:spPr>
          <a:xfrm>
            <a:off x="2195736" y="6492875"/>
            <a:ext cx="4840941" cy="365125"/>
          </a:xfrm>
        </p:spPr>
        <p:txBody>
          <a:bodyPr/>
          <a:lstStyle/>
          <a:p>
            <a:pPr algn="ctr"/>
            <a:r>
              <a:rPr lang="en-GB" dirty="0" smtClean="0"/>
              <a:t>Sonia Ferrari</a:t>
            </a:r>
            <a:endParaRPr lang="en-GB" dirty="0"/>
          </a:p>
        </p:txBody>
      </p:sp>
      <p:sp>
        <p:nvSpPr>
          <p:cNvPr id="5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</p:spPr>
        <p:txBody>
          <a:bodyPr/>
          <a:lstStyle/>
          <a:p>
            <a:pPr algn="r"/>
            <a:fld id="{E70ACC73-A454-E14D-81FF-08F48302EF2B}" type="slidenum">
              <a:rPr lang="en-GB" smtClean="0"/>
              <a:pPr algn="r"/>
              <a:t>29</a:t>
            </a:fld>
            <a:endParaRPr lang="en-GB" dirty="0"/>
          </a:p>
        </p:txBody>
      </p:sp>
      <p:pic>
        <p:nvPicPr>
          <p:cNvPr id="6" name="Immagin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2664296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32856"/>
            <a:ext cx="1872208" cy="126174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sellaDiTesto 7"/>
          <p:cNvSpPr txBox="1"/>
          <p:nvPr/>
        </p:nvSpPr>
        <p:spPr>
          <a:xfrm>
            <a:off x="3851920" y="1052736"/>
            <a:ext cx="2452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Brand narrativa</a:t>
            </a:r>
            <a:endParaRPr lang="it-IT" sz="28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923928" y="3933056"/>
            <a:ext cx="2531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Brand nazionale</a:t>
            </a:r>
            <a:endParaRPr lang="it-IT" sz="28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3923928" y="2420888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Brand simbolica</a:t>
            </a:r>
            <a:endParaRPr lang="it-IT" sz="2800" dirty="0"/>
          </a:p>
        </p:txBody>
      </p:sp>
      <p:pic>
        <p:nvPicPr>
          <p:cNvPr id="11" name="Immagine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73016"/>
            <a:ext cx="2592288" cy="1728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2919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uni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500" y="242888"/>
            <a:ext cx="17653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piè di pagina 1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Sonia Ferrari      Marketing Territoriale</a:t>
            </a:r>
            <a:endParaRPr lang="it-IT" dirty="0"/>
          </a:p>
        </p:txBody>
      </p:sp>
      <p:sp>
        <p:nvSpPr>
          <p:cNvPr id="6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70ACC73-A454-E14D-81FF-08F48302EF2B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85800" y="98681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L’immagine</a:t>
            </a:r>
            <a:r>
              <a:rPr kumimoji="0" lang="en-GB" sz="36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di un </a:t>
            </a:r>
            <a:r>
              <a:rPr kumimoji="0" lang="en-GB" sz="36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luogo</a:t>
            </a:r>
            <a:r>
              <a:rPr kumimoji="0" lang="en-GB" sz="36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GB" sz="3600" i="1" kern="0" dirty="0" err="1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è</a:t>
            </a:r>
            <a:r>
              <a:rPr lang="en-GB" sz="3600" i="1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3600" i="1" kern="0" dirty="0" err="1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l’insieme</a:t>
            </a:r>
            <a:r>
              <a:rPr lang="en-GB" sz="3600" i="1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di </a:t>
            </a:r>
            <a:r>
              <a:rPr lang="en-GB" sz="3600" i="1" kern="0" dirty="0" err="1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credenze</a:t>
            </a:r>
            <a:r>
              <a:rPr lang="en-GB" sz="3600" i="1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GB" sz="3600" i="1" kern="0" dirty="0" err="1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ideee</a:t>
            </a:r>
            <a:r>
              <a:rPr lang="en-GB" sz="3600" i="1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e </a:t>
            </a:r>
            <a:r>
              <a:rPr lang="en-GB" sz="3600" i="1" kern="0" dirty="0" err="1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impressioni</a:t>
            </a:r>
            <a:r>
              <a:rPr lang="en-GB" sz="3600" i="1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3600" i="1" kern="0" dirty="0" err="1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che</a:t>
            </a:r>
            <a:r>
              <a:rPr lang="en-GB" sz="3600" i="1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le </a:t>
            </a:r>
            <a:r>
              <a:rPr lang="en-GB" sz="3600" i="1" kern="0" dirty="0" err="1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persone</a:t>
            </a:r>
            <a:r>
              <a:rPr lang="en-GB" sz="3600" i="1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3600" i="1" kern="0" dirty="0" err="1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hanno</a:t>
            </a:r>
            <a:r>
              <a:rPr lang="en-GB" sz="3600" i="1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3600" i="1" kern="0" dirty="0" err="1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su</a:t>
            </a:r>
            <a:r>
              <a:rPr lang="en-GB" sz="3600" i="1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3600" i="1" kern="0" dirty="0" err="1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quel</a:t>
            </a:r>
            <a:r>
              <a:rPr lang="en-GB" sz="3600" i="1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3600" i="1" kern="0" dirty="0" err="1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luogo</a:t>
            </a:r>
            <a:endParaRPr kumimoji="0" lang="en-GB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828800" y="2722110"/>
            <a:ext cx="5791200" cy="3429000"/>
          </a:xfrm>
          <a:prstGeom prst="rect">
            <a:avLst/>
          </a:prstGeom>
          <a:solidFill>
            <a:srgbClr val="00CCFF">
              <a:alpha val="78000"/>
            </a:srgbClr>
          </a:solidFill>
          <a:ln w="9525">
            <a:noFill/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CCFF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</a:t>
            </a:r>
            <a:r>
              <a:rPr kumimoji="0" lang="en-GB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32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immagini</a:t>
            </a:r>
            <a:r>
              <a:rPr kumimoji="0" lang="en-GB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32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territoriali</a:t>
            </a:r>
            <a:r>
              <a:rPr kumimoji="0" lang="en-GB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32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sono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pitchFamily="-111" charset="0"/>
              <a:buChar char="•"/>
              <a:tabLst/>
              <a:defRPr/>
            </a:pPr>
            <a:r>
              <a:rPr lang="en-GB" sz="3200" kern="0" dirty="0" smtClean="0"/>
              <a:t>C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ostruzioni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mentali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pitchFamily="-111" charset="0"/>
              <a:buChar char="•"/>
              <a:tabLst/>
              <a:defRPr/>
            </a:pPr>
            <a:r>
              <a:rPr lang="en-GB" sz="3200" kern="0" dirty="0" err="1" smtClean="0"/>
              <a:t>Semplificazioni</a:t>
            </a:r>
            <a:r>
              <a:rPr lang="en-GB" sz="3200" kern="0" dirty="0" smtClean="0"/>
              <a:t> </a:t>
            </a:r>
            <a:r>
              <a:rPr lang="en-GB" sz="3200" kern="0" dirty="0" err="1" smtClean="0"/>
              <a:t>della</a:t>
            </a:r>
            <a:r>
              <a:rPr lang="en-GB" sz="3200" kern="0" dirty="0" smtClean="0"/>
              <a:t> </a:t>
            </a:r>
            <a:r>
              <a:rPr lang="en-GB" sz="3200" kern="0" dirty="0" err="1" smtClean="0"/>
              <a:t>realtà</a:t>
            </a:r>
            <a:endParaRPr lang="en-GB" sz="3200" kern="0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pitchFamily="-111" charset="0"/>
              <a:buChar char="•"/>
              <a:tabLst/>
              <a:defRPr/>
            </a:pP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Percezioni</a:t>
            </a:r>
            <a:r>
              <a:rPr kumimoji="0" lang="en-GB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32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soggettive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268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uni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6453336"/>
            <a:ext cx="17653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egnaposto piè di pagina 15"/>
          <p:cNvSpPr>
            <a:spLocks noGrp="1"/>
          </p:cNvSpPr>
          <p:nvPr>
            <p:ph type="ftr" sz="quarter" idx="11"/>
          </p:nvPr>
        </p:nvSpPr>
        <p:spPr>
          <a:xfrm>
            <a:off x="2123728" y="6381328"/>
            <a:ext cx="4840941" cy="365125"/>
          </a:xfrm>
        </p:spPr>
        <p:txBody>
          <a:bodyPr/>
          <a:lstStyle/>
          <a:p>
            <a:pPr algn="ctr"/>
            <a:r>
              <a:rPr lang="en-GB" dirty="0" smtClean="0"/>
              <a:t>Sonia Ferrari</a:t>
            </a:r>
            <a:endParaRPr lang="en-GB" dirty="0"/>
          </a:p>
        </p:txBody>
      </p:sp>
      <p:sp>
        <p:nvSpPr>
          <p:cNvPr id="5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</p:spPr>
        <p:txBody>
          <a:bodyPr/>
          <a:lstStyle/>
          <a:p>
            <a:pPr algn="r"/>
            <a:fld id="{E70ACC73-A454-E14D-81FF-08F48302EF2B}" type="slidenum">
              <a:rPr lang="en-GB" smtClean="0"/>
              <a:pPr algn="r"/>
              <a:t>30</a:t>
            </a:fld>
            <a:endParaRPr lang="en-GB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139952" y="4581128"/>
            <a:ext cx="2786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Brand di prodotto</a:t>
            </a:r>
            <a:endParaRPr lang="it-IT" sz="28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995936" y="1052736"/>
            <a:ext cx="2660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Brand autonomo</a:t>
            </a:r>
            <a:endParaRPr lang="it-IT" sz="28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259632" y="2708920"/>
            <a:ext cx="2504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Brand nominale</a:t>
            </a:r>
            <a:endParaRPr lang="it-IT" sz="2800" dirty="0"/>
          </a:p>
        </p:txBody>
      </p:sp>
      <p:pic>
        <p:nvPicPr>
          <p:cNvPr id="9" name="Immagin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36712"/>
            <a:ext cx="2232248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04864"/>
            <a:ext cx="1872208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magine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221088"/>
            <a:ext cx="2578139" cy="10740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04574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FUTURE TRENDS\IX Conf\ppt\FIT14_PPT_separado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116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uni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512" y="6453336"/>
            <a:ext cx="17653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egnaposto piè di pagina 15"/>
          <p:cNvSpPr>
            <a:spLocks noGrp="1"/>
          </p:cNvSpPr>
          <p:nvPr>
            <p:ph type="ftr" sz="quarter" idx="11"/>
          </p:nvPr>
        </p:nvSpPr>
        <p:spPr>
          <a:xfrm>
            <a:off x="2267744" y="6237312"/>
            <a:ext cx="4840941" cy="365125"/>
          </a:xfrm>
        </p:spPr>
        <p:txBody>
          <a:bodyPr/>
          <a:lstStyle/>
          <a:p>
            <a:pPr algn="ctr"/>
            <a:r>
              <a:rPr lang="en-GB" dirty="0" smtClean="0"/>
              <a:t>Sonia Ferrari</a:t>
            </a:r>
            <a:endParaRPr lang="en-GB" dirty="0"/>
          </a:p>
        </p:txBody>
      </p:sp>
      <p:sp>
        <p:nvSpPr>
          <p:cNvPr id="5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</p:spPr>
        <p:txBody>
          <a:bodyPr/>
          <a:lstStyle/>
          <a:p>
            <a:pPr algn="r"/>
            <a:fld id="{E70ACC73-A454-E14D-81FF-08F48302EF2B}" type="slidenum">
              <a:rPr lang="en-GB" smtClean="0"/>
              <a:pPr algn="r"/>
              <a:t>31</a:t>
            </a:fld>
            <a:endParaRPr lang="en-GB" dirty="0"/>
          </a:p>
        </p:txBody>
      </p:sp>
      <p:pic>
        <p:nvPicPr>
          <p:cNvPr id="6" name="Picture 2" descr="D:\FUTURE TRENDS\IX Conf\ppt\FIT14_PPT_separado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116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uni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512" y="6453336"/>
            <a:ext cx="17653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2915816" y="4293096"/>
            <a:ext cx="48163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Marca ombrella o family brand</a:t>
            </a:r>
            <a:endParaRPr lang="it-IT" sz="2800" dirty="0"/>
          </a:p>
        </p:txBody>
      </p:sp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1200554"/>
              </p:ext>
            </p:extLst>
          </p:nvPr>
        </p:nvGraphicFramePr>
        <p:xfrm>
          <a:off x="611560" y="1052736"/>
          <a:ext cx="12390769" cy="239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Documento" r:id="rId6" imgW="6121400" imgH="1181100" progId="Word.Document.12">
                  <p:embed/>
                </p:oleObj>
              </mc:Choice>
              <mc:Fallback>
                <p:oleObj name="Documento" r:id="rId6" imgW="6121400" imgH="1181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1560" y="1052736"/>
                        <a:ext cx="12390769" cy="2390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02450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uni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6453336"/>
            <a:ext cx="17653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egnaposto piè di pagina 15"/>
          <p:cNvSpPr>
            <a:spLocks noGrp="1"/>
          </p:cNvSpPr>
          <p:nvPr>
            <p:ph type="ftr" sz="quarter" idx="11"/>
          </p:nvPr>
        </p:nvSpPr>
        <p:spPr>
          <a:xfrm>
            <a:off x="2267744" y="6492875"/>
            <a:ext cx="4840941" cy="365125"/>
          </a:xfrm>
        </p:spPr>
        <p:txBody>
          <a:bodyPr/>
          <a:lstStyle/>
          <a:p>
            <a:pPr algn="ctr"/>
            <a:r>
              <a:rPr lang="en-GB" dirty="0" smtClean="0"/>
              <a:t>Sonia Ferrari</a:t>
            </a:r>
            <a:endParaRPr lang="en-GB" dirty="0"/>
          </a:p>
        </p:txBody>
      </p:sp>
      <p:sp>
        <p:nvSpPr>
          <p:cNvPr id="5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</p:spPr>
        <p:txBody>
          <a:bodyPr/>
          <a:lstStyle/>
          <a:p>
            <a:pPr algn="r"/>
            <a:fld id="{E70ACC73-A454-E14D-81FF-08F48302EF2B}" type="slidenum">
              <a:rPr lang="en-GB" smtClean="0"/>
              <a:pPr algn="r"/>
              <a:t>32</a:t>
            </a:fld>
            <a:endParaRPr lang="en-GB" dirty="0"/>
          </a:p>
        </p:txBody>
      </p:sp>
      <p:pic>
        <p:nvPicPr>
          <p:cNvPr id="6" name="Immagin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3076987" cy="193825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sellaDiTesto 6"/>
          <p:cNvSpPr txBox="1"/>
          <p:nvPr/>
        </p:nvSpPr>
        <p:spPr>
          <a:xfrm>
            <a:off x="3851920" y="1556792"/>
            <a:ext cx="2574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Brand di gamma</a:t>
            </a:r>
            <a:endParaRPr lang="it-IT" sz="28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187624" y="4437112"/>
            <a:ext cx="21697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Asse a catena</a:t>
            </a:r>
            <a:endParaRPr lang="it-IT" sz="28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043608" y="3068960"/>
            <a:ext cx="2515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Asse territoriale</a:t>
            </a:r>
            <a:endParaRPr lang="it-IT" sz="2800" dirty="0"/>
          </a:p>
        </p:txBody>
      </p:sp>
      <p:pic>
        <p:nvPicPr>
          <p:cNvPr id="10" name="Immagin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708920"/>
            <a:ext cx="2380084" cy="1370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magine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348880"/>
            <a:ext cx="2216066" cy="1530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365104"/>
            <a:ext cx="1721277" cy="1752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magine 12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365104"/>
            <a:ext cx="2016224" cy="18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88896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uni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6453336"/>
            <a:ext cx="17653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egnaposto piè di pagina 15"/>
          <p:cNvSpPr>
            <a:spLocks noGrp="1"/>
          </p:cNvSpPr>
          <p:nvPr>
            <p:ph type="ftr" sz="quarter" idx="11"/>
          </p:nvPr>
        </p:nvSpPr>
        <p:spPr>
          <a:xfrm>
            <a:off x="2267744" y="6309320"/>
            <a:ext cx="4840941" cy="365125"/>
          </a:xfrm>
        </p:spPr>
        <p:txBody>
          <a:bodyPr/>
          <a:lstStyle/>
          <a:p>
            <a:pPr algn="ctr"/>
            <a:r>
              <a:rPr lang="en-GB" dirty="0" smtClean="0"/>
              <a:t>Sonia Ferrari</a:t>
            </a:r>
            <a:endParaRPr lang="en-GB" dirty="0"/>
          </a:p>
        </p:txBody>
      </p:sp>
      <p:sp>
        <p:nvSpPr>
          <p:cNvPr id="5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</p:spPr>
        <p:txBody>
          <a:bodyPr/>
          <a:lstStyle/>
          <a:p>
            <a:pPr algn="r"/>
            <a:fld id="{E70ACC73-A454-E14D-81FF-08F48302EF2B}" type="slidenum">
              <a:rPr lang="en-GB" smtClean="0"/>
              <a:pPr algn="r"/>
              <a:t>33</a:t>
            </a:fld>
            <a:endParaRPr lang="en-GB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776230" y="3060055"/>
            <a:ext cx="3518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Brand multiplo</a:t>
            </a:r>
            <a:endParaRPr lang="it-IT" sz="28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776230" y="1196752"/>
            <a:ext cx="2580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Brand singolo</a:t>
            </a:r>
            <a:endParaRPr lang="it-IT" sz="2800" dirty="0"/>
          </a:p>
        </p:txBody>
      </p:sp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448260"/>
              </p:ext>
            </p:extLst>
          </p:nvPr>
        </p:nvGraphicFramePr>
        <p:xfrm>
          <a:off x="4427984" y="2772642"/>
          <a:ext cx="8799175" cy="129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Documento" r:id="rId5" imgW="6121400" imgH="901700" progId="Word.Document.12">
                  <p:embed/>
                </p:oleObj>
              </mc:Choice>
              <mc:Fallback>
                <p:oleObj name="Documento" r:id="rId5" imgW="6121400" imgH="901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27984" y="2772642"/>
                        <a:ext cx="8799175" cy="12961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Immagin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7983" y="970184"/>
            <a:ext cx="2116901" cy="124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5235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uni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6453336"/>
            <a:ext cx="17653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egnaposto piè di pagina 15"/>
          <p:cNvSpPr>
            <a:spLocks noGrp="1"/>
          </p:cNvSpPr>
          <p:nvPr>
            <p:ph type="ftr" sz="quarter" idx="11"/>
          </p:nvPr>
        </p:nvSpPr>
        <p:spPr>
          <a:xfrm>
            <a:off x="3851920" y="6309320"/>
            <a:ext cx="1901551" cy="365125"/>
          </a:xfrm>
        </p:spPr>
        <p:txBody>
          <a:bodyPr/>
          <a:lstStyle/>
          <a:p>
            <a:pPr algn="ctr"/>
            <a:r>
              <a:rPr lang="en-GB" dirty="0" smtClean="0"/>
              <a:t>Sonia Ferrari</a:t>
            </a:r>
            <a:endParaRPr lang="en-GB" dirty="0"/>
          </a:p>
        </p:txBody>
      </p:sp>
      <p:sp>
        <p:nvSpPr>
          <p:cNvPr id="5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</p:spPr>
        <p:txBody>
          <a:bodyPr/>
          <a:lstStyle/>
          <a:p>
            <a:pPr algn="r"/>
            <a:fld id="{E70ACC73-A454-E14D-81FF-08F48302EF2B}" type="slidenum">
              <a:rPr lang="en-GB" smtClean="0"/>
              <a:pPr algn="r"/>
              <a:t>34</a:t>
            </a:fld>
            <a:endParaRPr lang="en-GB" dirty="0"/>
          </a:p>
        </p:txBody>
      </p:sp>
      <p:sp>
        <p:nvSpPr>
          <p:cNvPr id="6" name="Rettangolo 5"/>
          <p:cNvSpPr/>
          <p:nvPr/>
        </p:nvSpPr>
        <p:spPr>
          <a:xfrm>
            <a:off x="755576" y="764704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err="1" smtClean="0"/>
              <a:t>Politiche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nelle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strategie</a:t>
            </a:r>
            <a:r>
              <a:rPr lang="en-GB" sz="2800" b="1" dirty="0" smtClean="0"/>
              <a:t> di branding </a:t>
            </a:r>
            <a:r>
              <a:rPr lang="en-GB" sz="2800" b="1" dirty="0" err="1" smtClean="0"/>
              <a:t>territoriale</a:t>
            </a:r>
            <a:endParaRPr lang="it-IT" sz="28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67544" y="1556792"/>
            <a:ext cx="5955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i="1" dirty="0" smtClean="0"/>
              <a:t>Unica marca per diverse organizzazioni</a:t>
            </a:r>
            <a:endParaRPr lang="it-IT" sz="2800" i="1" dirty="0"/>
          </a:p>
        </p:txBody>
      </p:sp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3668092"/>
              </p:ext>
            </p:extLst>
          </p:nvPr>
        </p:nvGraphicFramePr>
        <p:xfrm>
          <a:off x="611560" y="2132856"/>
          <a:ext cx="9765627" cy="1782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" name="Documento" r:id="rId5" imgW="6121400" imgH="1117600" progId="Word.Document.12">
                  <p:embed/>
                </p:oleObj>
              </mc:Choice>
              <mc:Fallback>
                <p:oleObj name="Documento" r:id="rId5" imgW="6121400" imgH="1117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1560" y="2132856"/>
                        <a:ext cx="9765627" cy="17829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ttangolo 8"/>
          <p:cNvSpPr/>
          <p:nvPr/>
        </p:nvSpPr>
        <p:spPr>
          <a:xfrm>
            <a:off x="611560" y="4365104"/>
            <a:ext cx="54726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i="1" dirty="0"/>
              <a:t>E</a:t>
            </a:r>
            <a:r>
              <a:rPr lang="en-GB" sz="2800" i="1" dirty="0" smtClean="0"/>
              <a:t>ndorsed brand</a:t>
            </a:r>
          </a:p>
          <a:p>
            <a:pPr lvl="0"/>
            <a:r>
              <a:rPr lang="en-GB" sz="2800" i="1" dirty="0" err="1" smtClean="0"/>
              <a:t>Suprabrand</a:t>
            </a:r>
            <a:r>
              <a:rPr lang="en-GB" sz="2800" i="1" dirty="0" smtClean="0"/>
              <a:t> </a:t>
            </a:r>
            <a:r>
              <a:rPr lang="en-GB" sz="2800" i="1" dirty="0"/>
              <a:t>e</a:t>
            </a:r>
            <a:r>
              <a:rPr lang="en-GB" sz="2800" i="1" dirty="0" smtClean="0"/>
              <a:t> </a:t>
            </a:r>
            <a:r>
              <a:rPr lang="en-GB" sz="2800" i="1" dirty="0"/>
              <a:t>sub-</a:t>
            </a:r>
            <a:r>
              <a:rPr lang="en-GB" sz="2800" i="1" dirty="0" smtClean="0"/>
              <a:t>brands</a:t>
            </a:r>
            <a:r>
              <a:rPr lang="it-IT" sz="2800" i="1" dirty="0" smtClean="0"/>
              <a:t> </a:t>
            </a:r>
            <a:endParaRPr lang="it-IT" sz="2800" i="1" dirty="0"/>
          </a:p>
        </p:txBody>
      </p:sp>
      <p:pic>
        <p:nvPicPr>
          <p:cNvPr id="10" name="Immagine 9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365104"/>
            <a:ext cx="1944216" cy="1502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magine 10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229200"/>
            <a:ext cx="1686937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373216"/>
            <a:ext cx="2520280" cy="811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32960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uni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6453336"/>
            <a:ext cx="17653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egnaposto piè di pagina 15"/>
          <p:cNvSpPr>
            <a:spLocks noGrp="1"/>
          </p:cNvSpPr>
          <p:nvPr>
            <p:ph type="ftr" sz="quarter" idx="11"/>
          </p:nvPr>
        </p:nvSpPr>
        <p:spPr>
          <a:xfrm>
            <a:off x="2195736" y="6467759"/>
            <a:ext cx="4840941" cy="365125"/>
          </a:xfrm>
        </p:spPr>
        <p:txBody>
          <a:bodyPr/>
          <a:lstStyle/>
          <a:p>
            <a:pPr algn="ctr"/>
            <a:r>
              <a:rPr lang="en-GB" dirty="0" smtClean="0"/>
              <a:t>Sonia Ferrari</a:t>
            </a:r>
            <a:endParaRPr lang="en-GB" dirty="0"/>
          </a:p>
        </p:txBody>
      </p:sp>
      <p:sp>
        <p:nvSpPr>
          <p:cNvPr id="5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</p:spPr>
        <p:txBody>
          <a:bodyPr/>
          <a:lstStyle/>
          <a:p>
            <a:pPr algn="r"/>
            <a:fld id="{E70ACC73-A454-E14D-81FF-08F48302EF2B}" type="slidenum">
              <a:rPr lang="en-GB" smtClean="0"/>
              <a:pPr algn="r"/>
              <a:t>35</a:t>
            </a:fld>
            <a:endParaRPr lang="en-GB" dirty="0"/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2627985"/>
              </p:ext>
            </p:extLst>
          </p:nvPr>
        </p:nvGraphicFramePr>
        <p:xfrm>
          <a:off x="251520" y="2636912"/>
          <a:ext cx="11150501" cy="30767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" name="Documento" r:id="rId5" imgW="6121400" imgH="1689100" progId="Word.Document.12">
                  <p:embed/>
                </p:oleObj>
              </mc:Choice>
              <mc:Fallback>
                <p:oleObj name="Documento" r:id="rId5" imgW="6121400" imgH="1689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1520" y="2636912"/>
                        <a:ext cx="11150501" cy="30767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827584" y="980728"/>
            <a:ext cx="32890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Vari marchi differenti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7266248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uni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6453336"/>
            <a:ext cx="17653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egnaposto piè di pagina 15"/>
          <p:cNvSpPr>
            <a:spLocks noGrp="1"/>
          </p:cNvSpPr>
          <p:nvPr>
            <p:ph type="ftr" sz="quarter" idx="11"/>
          </p:nvPr>
        </p:nvSpPr>
        <p:spPr>
          <a:xfrm>
            <a:off x="2051720" y="6381328"/>
            <a:ext cx="4840941" cy="365125"/>
          </a:xfrm>
        </p:spPr>
        <p:txBody>
          <a:bodyPr/>
          <a:lstStyle/>
          <a:p>
            <a:pPr algn="ctr"/>
            <a:r>
              <a:rPr lang="en-GB" dirty="0" smtClean="0"/>
              <a:t>Sonia Ferrari</a:t>
            </a:r>
            <a:endParaRPr lang="en-GB" dirty="0"/>
          </a:p>
        </p:txBody>
      </p:sp>
      <p:sp>
        <p:nvSpPr>
          <p:cNvPr id="5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6804248" y="6381328"/>
            <a:ext cx="2133600" cy="365125"/>
          </a:xfrm>
        </p:spPr>
        <p:txBody>
          <a:bodyPr/>
          <a:lstStyle/>
          <a:p>
            <a:pPr algn="r"/>
            <a:fld id="{E70ACC73-A454-E14D-81FF-08F48302EF2B}" type="slidenum">
              <a:rPr lang="en-GB" smtClean="0"/>
              <a:pPr algn="r"/>
              <a:t>36</a:t>
            </a:fld>
            <a:endParaRPr lang="en-GB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79512" y="764704"/>
            <a:ext cx="8784976" cy="4955203"/>
          </a:xfrm>
          <a:prstGeom prst="rect">
            <a:avLst/>
          </a:prstGeom>
          <a:ln w="76200" cmpd="sng">
            <a:solidFill>
              <a:srgbClr val="2C7C9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GB" sz="3200" b="1" dirty="0" smtClean="0"/>
          </a:p>
          <a:p>
            <a:pPr algn="ctr"/>
            <a:r>
              <a:rPr lang="en-GB" sz="3200" b="1" dirty="0" err="1" smtClean="0"/>
              <a:t>Benefici</a:t>
            </a:r>
            <a:r>
              <a:rPr lang="en-GB" sz="3200" b="1" dirty="0" smtClean="0"/>
              <a:t> del branding:</a:t>
            </a:r>
            <a:endParaRPr lang="en-GB" sz="2800" dirty="0" smtClean="0"/>
          </a:p>
          <a:p>
            <a:r>
              <a:rPr lang="en-GB" sz="2800" dirty="0" smtClean="0"/>
              <a:t>La </a:t>
            </a:r>
            <a:r>
              <a:rPr lang="en-GB" sz="2800" dirty="0" err="1" smtClean="0"/>
              <a:t>marca</a:t>
            </a:r>
            <a:r>
              <a:rPr lang="en-GB" sz="2800" dirty="0" smtClean="0"/>
              <a:t>:</a:t>
            </a:r>
          </a:p>
          <a:p>
            <a:pPr>
              <a:buFont typeface="Arial"/>
              <a:buChar char="•"/>
            </a:pPr>
            <a:r>
              <a:rPr lang="en-GB" sz="2800" dirty="0" err="1" smtClean="0"/>
              <a:t>Differenzia</a:t>
            </a:r>
            <a:r>
              <a:rPr lang="en-GB" sz="2800" dirty="0" smtClean="0"/>
              <a:t> </a:t>
            </a:r>
            <a:r>
              <a:rPr lang="en-GB" sz="2800" dirty="0" err="1" smtClean="0"/>
              <a:t>dai</a:t>
            </a:r>
            <a:r>
              <a:rPr lang="en-GB" sz="2800" dirty="0" smtClean="0"/>
              <a:t> </a:t>
            </a:r>
            <a:r>
              <a:rPr lang="en-GB" sz="2800" dirty="0" err="1" smtClean="0"/>
              <a:t>prodotti</a:t>
            </a:r>
            <a:r>
              <a:rPr lang="en-GB" sz="2800" dirty="0" smtClean="0"/>
              <a:t> </a:t>
            </a:r>
            <a:r>
              <a:rPr lang="en-GB" sz="2800" dirty="0" err="1" smtClean="0"/>
              <a:t>concorrenti</a:t>
            </a:r>
            <a:endParaRPr lang="en-GB" sz="2800" dirty="0" smtClean="0"/>
          </a:p>
          <a:p>
            <a:pPr>
              <a:buFont typeface="Arial"/>
              <a:buChar char="•"/>
            </a:pPr>
            <a:r>
              <a:rPr lang="en-GB" sz="2800" dirty="0" err="1" smtClean="0"/>
              <a:t>Crea</a:t>
            </a:r>
            <a:r>
              <a:rPr lang="en-GB" sz="2800" dirty="0" smtClean="0"/>
              <a:t> </a:t>
            </a:r>
            <a:r>
              <a:rPr lang="en-GB" sz="2800" dirty="0" err="1" smtClean="0"/>
              <a:t>benefici</a:t>
            </a:r>
            <a:r>
              <a:rPr lang="en-GB" sz="2800" dirty="0" smtClean="0"/>
              <a:t> </a:t>
            </a:r>
            <a:r>
              <a:rPr lang="en-GB" sz="2800" dirty="0" err="1" smtClean="0"/>
              <a:t>emozionali</a:t>
            </a:r>
            <a:r>
              <a:rPr lang="en-GB" sz="2800" dirty="0" smtClean="0"/>
              <a:t> per </a:t>
            </a:r>
            <a:r>
              <a:rPr lang="en-GB" sz="2800" dirty="0" err="1" smtClean="0"/>
              <a:t>i</a:t>
            </a:r>
            <a:r>
              <a:rPr lang="en-GB" sz="2800" dirty="0" smtClean="0"/>
              <a:t> </a:t>
            </a:r>
            <a:r>
              <a:rPr lang="en-GB" sz="2800" dirty="0" err="1" smtClean="0"/>
              <a:t>clienti</a:t>
            </a:r>
            <a:endParaRPr lang="en-GB" sz="2800" dirty="0" smtClean="0"/>
          </a:p>
          <a:p>
            <a:pPr>
              <a:buFont typeface="Arial"/>
              <a:buChar char="•"/>
            </a:pPr>
            <a:r>
              <a:rPr lang="en-GB" sz="2800" dirty="0" err="1" smtClean="0"/>
              <a:t>Facilita</a:t>
            </a:r>
            <a:r>
              <a:rPr lang="en-GB" sz="2800" dirty="0" smtClean="0"/>
              <a:t> </a:t>
            </a:r>
            <a:r>
              <a:rPr lang="en-GB" sz="2800" dirty="0" err="1" smtClean="0"/>
              <a:t>il</a:t>
            </a:r>
            <a:r>
              <a:rPr lang="en-GB" sz="2800" dirty="0" smtClean="0"/>
              <a:t> </a:t>
            </a:r>
            <a:r>
              <a:rPr lang="en-GB" sz="2800" dirty="0" err="1" smtClean="0"/>
              <a:t>processo</a:t>
            </a:r>
            <a:r>
              <a:rPr lang="en-GB" sz="2800" dirty="0" smtClean="0"/>
              <a:t> </a:t>
            </a:r>
            <a:r>
              <a:rPr lang="en-GB" sz="2800" dirty="0" err="1" smtClean="0"/>
              <a:t>decisionale</a:t>
            </a:r>
            <a:r>
              <a:rPr lang="en-GB" sz="2800" dirty="0" smtClean="0"/>
              <a:t> </a:t>
            </a:r>
            <a:r>
              <a:rPr lang="en-GB" sz="2800" dirty="0" err="1" smtClean="0"/>
              <a:t>d’acquisto</a:t>
            </a:r>
            <a:r>
              <a:rPr lang="en-GB" sz="2800" dirty="0" smtClean="0"/>
              <a:t>, </a:t>
            </a:r>
            <a:r>
              <a:rPr lang="en-GB" sz="2800" dirty="0" err="1" smtClean="0"/>
              <a:t>riduce</a:t>
            </a:r>
            <a:r>
              <a:rPr lang="en-GB" sz="2800" dirty="0" smtClean="0"/>
              <a:t> la </a:t>
            </a:r>
            <a:r>
              <a:rPr lang="en-GB" sz="2800" dirty="0" err="1" smtClean="0"/>
              <a:t>ricerca</a:t>
            </a:r>
            <a:r>
              <a:rPr lang="en-GB" sz="2800" dirty="0" smtClean="0"/>
              <a:t>  </a:t>
            </a:r>
          </a:p>
          <a:p>
            <a:r>
              <a:rPr lang="en-GB" sz="2800" dirty="0" smtClean="0"/>
              <a:t>  </a:t>
            </a:r>
            <a:r>
              <a:rPr lang="en-GB" sz="2800" dirty="0" err="1" smtClean="0"/>
              <a:t>delle</a:t>
            </a:r>
            <a:r>
              <a:rPr lang="en-GB" sz="2800" dirty="0" smtClean="0"/>
              <a:t> </a:t>
            </a:r>
            <a:r>
              <a:rPr lang="en-GB" sz="2800" dirty="0" err="1" smtClean="0"/>
              <a:t>informazioni</a:t>
            </a:r>
            <a:r>
              <a:rPr lang="en-GB" sz="2800" dirty="0" smtClean="0"/>
              <a:t> e la </a:t>
            </a:r>
            <a:r>
              <a:rPr lang="en-GB" sz="2800" dirty="0" err="1" smtClean="0"/>
              <a:t>percezione</a:t>
            </a:r>
            <a:r>
              <a:rPr lang="en-GB" sz="2800" dirty="0" smtClean="0"/>
              <a:t> di </a:t>
            </a:r>
            <a:r>
              <a:rPr lang="en-GB" sz="2800" dirty="0" err="1" smtClean="0"/>
              <a:t>rischio</a:t>
            </a:r>
            <a:endParaRPr lang="en-GB" sz="2800" dirty="0" smtClean="0"/>
          </a:p>
          <a:p>
            <a:pPr>
              <a:buFont typeface="Arial"/>
              <a:buChar char="•"/>
            </a:pPr>
            <a:r>
              <a:rPr lang="en-GB" sz="2800" dirty="0" err="1" smtClean="0"/>
              <a:t>Consente</a:t>
            </a:r>
            <a:r>
              <a:rPr lang="en-GB" sz="2800" dirty="0" smtClean="0"/>
              <a:t> di </a:t>
            </a:r>
            <a:r>
              <a:rPr lang="en-GB" sz="2800" smtClean="0"/>
              <a:t>ottenere</a:t>
            </a:r>
            <a:r>
              <a:rPr lang="en-GB" sz="2800" dirty="0" smtClean="0"/>
              <a:t> </a:t>
            </a:r>
            <a:r>
              <a:rPr lang="en-GB" sz="2800" dirty="0" err="1" smtClean="0"/>
              <a:t>benefici</a:t>
            </a:r>
            <a:r>
              <a:rPr lang="en-GB" sz="2800" dirty="0" smtClean="0"/>
              <a:t> </a:t>
            </a:r>
            <a:r>
              <a:rPr lang="en-GB" sz="2800" dirty="0" err="1" smtClean="0"/>
              <a:t>nel</a:t>
            </a:r>
            <a:r>
              <a:rPr lang="en-GB" sz="2800" dirty="0" smtClean="0"/>
              <a:t> </a:t>
            </a:r>
            <a:r>
              <a:rPr lang="en-GB" sz="2800" dirty="0" err="1" smtClean="0"/>
              <a:t>lungo</a:t>
            </a:r>
            <a:r>
              <a:rPr lang="en-GB" sz="2800" dirty="0" smtClean="0"/>
              <a:t> </a:t>
            </a:r>
            <a:r>
              <a:rPr lang="en-GB" sz="2800" dirty="0" err="1" smtClean="0"/>
              <a:t>termine</a:t>
            </a:r>
            <a:endParaRPr lang="en-GB" sz="2800" dirty="0" smtClean="0"/>
          </a:p>
          <a:p>
            <a:pPr>
              <a:buFont typeface="Arial"/>
              <a:buChar char="•"/>
            </a:pPr>
            <a:r>
              <a:rPr lang="en-GB" sz="2800" dirty="0" err="1" smtClean="0"/>
              <a:t>Accresce</a:t>
            </a:r>
            <a:r>
              <a:rPr lang="en-GB" sz="2800" dirty="0" smtClean="0"/>
              <a:t> </a:t>
            </a:r>
            <a:r>
              <a:rPr lang="en-GB" sz="2800" dirty="0" err="1" smtClean="0"/>
              <a:t>l’efficacia</a:t>
            </a:r>
            <a:r>
              <a:rPr lang="en-GB" sz="2800" dirty="0" smtClean="0"/>
              <a:t> </a:t>
            </a:r>
            <a:r>
              <a:rPr lang="en-GB" sz="2800" dirty="0" err="1" smtClean="0"/>
              <a:t>delle</a:t>
            </a:r>
            <a:r>
              <a:rPr lang="en-GB" sz="2800" dirty="0" smtClean="0"/>
              <a:t> </a:t>
            </a:r>
            <a:r>
              <a:rPr lang="en-GB" sz="2800" dirty="0" err="1" smtClean="0"/>
              <a:t>operazioni</a:t>
            </a:r>
            <a:r>
              <a:rPr lang="en-GB" sz="2800" dirty="0" smtClean="0"/>
              <a:t> di marketing</a:t>
            </a:r>
          </a:p>
          <a:p>
            <a:pPr>
              <a:buFont typeface="Arial"/>
              <a:buChar char="•"/>
            </a:pPr>
            <a:r>
              <a:rPr lang="en-GB" sz="2800" dirty="0" err="1" smtClean="0"/>
              <a:t>Aiuta</a:t>
            </a:r>
            <a:r>
              <a:rPr lang="en-GB" sz="2800" dirty="0" smtClean="0"/>
              <a:t> a </a:t>
            </a:r>
            <a:r>
              <a:rPr lang="en-GB" sz="2800" dirty="0" err="1" smtClean="0"/>
              <a:t>rendere</a:t>
            </a:r>
            <a:r>
              <a:rPr lang="en-GB" sz="2800" dirty="0" smtClean="0"/>
              <a:t> </a:t>
            </a:r>
            <a:r>
              <a:rPr lang="en-GB" sz="2800" dirty="0" err="1" smtClean="0"/>
              <a:t>concreta</a:t>
            </a:r>
            <a:r>
              <a:rPr lang="en-GB" sz="2800" dirty="0" smtClean="0"/>
              <a:t> </a:t>
            </a:r>
            <a:r>
              <a:rPr lang="en-GB" sz="2800" dirty="0" err="1" smtClean="0"/>
              <a:t>l’informazione</a:t>
            </a:r>
            <a:endParaRPr lang="en-GB" sz="2800" dirty="0"/>
          </a:p>
          <a:p>
            <a:pPr>
              <a:buFont typeface="Arial"/>
              <a:buChar char="•"/>
            </a:pPr>
            <a:r>
              <a:rPr lang="en-GB" sz="2800" dirty="0" err="1" smtClean="0"/>
              <a:t>Rende</a:t>
            </a:r>
            <a:r>
              <a:rPr lang="en-GB" sz="2800" dirty="0" smtClean="0"/>
              <a:t> </a:t>
            </a:r>
            <a:r>
              <a:rPr lang="en-GB" sz="2800" dirty="0" err="1" smtClean="0"/>
              <a:t>tangibile</a:t>
            </a:r>
            <a:r>
              <a:rPr lang="en-GB" sz="2800" dirty="0" smtClean="0"/>
              <a:t> </a:t>
            </a:r>
            <a:r>
              <a:rPr lang="en-GB" sz="2800" dirty="0" err="1" smtClean="0"/>
              <a:t>il</a:t>
            </a:r>
            <a:r>
              <a:rPr lang="en-GB" sz="2800" dirty="0" smtClean="0"/>
              <a:t> </a:t>
            </a:r>
            <a:r>
              <a:rPr lang="en-GB" sz="2800" dirty="0" err="1" smtClean="0"/>
              <a:t>territorio</a:t>
            </a:r>
            <a:r>
              <a:rPr lang="en-GB" sz="2800" dirty="0" smtClean="0"/>
              <a:t> e </a:t>
            </a:r>
            <a:r>
              <a:rPr lang="en-GB" sz="2800" dirty="0" err="1" smtClean="0"/>
              <a:t>i</a:t>
            </a:r>
            <a:r>
              <a:rPr lang="en-GB" sz="2800" dirty="0" smtClean="0"/>
              <a:t> </a:t>
            </a:r>
            <a:r>
              <a:rPr lang="en-GB" sz="2800" dirty="0" err="1" smtClean="0"/>
              <a:t>suoi</a:t>
            </a:r>
            <a:r>
              <a:rPr lang="en-GB" sz="2800" dirty="0" smtClean="0"/>
              <a:t> </a:t>
            </a:r>
            <a:r>
              <a:rPr lang="en-GB" sz="2800" dirty="0" err="1" smtClean="0"/>
              <a:t>prodotti</a:t>
            </a:r>
            <a:r>
              <a:rPr lang="en-GB" sz="2800" dirty="0" smtClean="0"/>
              <a:t>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838642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uni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500" y="242888"/>
            <a:ext cx="17653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piè di pagina 1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Sonia Ferrari      Marketing Territoriale</a:t>
            </a:r>
            <a:endParaRPr lang="it-IT" dirty="0"/>
          </a:p>
        </p:txBody>
      </p:sp>
      <p:sp>
        <p:nvSpPr>
          <p:cNvPr id="6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70ACC73-A454-E14D-81FF-08F48302EF2B}" type="slidenum">
              <a:rPr lang="it-IT" smtClean="0"/>
              <a:pPr/>
              <a:t>37</a:t>
            </a:fld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44500" y="691053"/>
            <a:ext cx="7779068" cy="2677656"/>
          </a:xfrm>
          <a:prstGeom prst="rect">
            <a:avLst/>
          </a:prstGeom>
          <a:noFill/>
          <a:ln w="63500">
            <a:solidFill>
              <a:schemeClr val="tx2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GB" sz="2400" i="1" dirty="0" err="1" smtClean="0"/>
              <a:t>Abilità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essenziali</a:t>
            </a:r>
            <a:r>
              <a:rPr lang="en-GB" sz="2400" i="1" dirty="0" smtClean="0"/>
              <a:t> di un country brand forte:</a:t>
            </a:r>
          </a:p>
          <a:p>
            <a:endParaRPr lang="en-GB" sz="2400" i="1" dirty="0" smtClean="0"/>
          </a:p>
          <a:p>
            <a:pPr>
              <a:buFont typeface="Arial"/>
              <a:buChar char="•"/>
            </a:pPr>
            <a:r>
              <a:rPr lang="en-GB" sz="2400" i="1" dirty="0" err="1" smtClean="0"/>
              <a:t>Deve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attrarre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attività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produttive</a:t>
            </a:r>
            <a:r>
              <a:rPr lang="en-GB" sz="2400" i="1" dirty="0" smtClean="0"/>
              <a:t> e </a:t>
            </a:r>
            <a:r>
              <a:rPr lang="en-GB" sz="2400" i="1" dirty="0" err="1" smtClean="0"/>
              <a:t>investimenti</a:t>
            </a:r>
            <a:endParaRPr lang="en-GB" sz="2400" i="1" dirty="0" smtClean="0"/>
          </a:p>
          <a:p>
            <a:pPr>
              <a:buFont typeface="Arial"/>
              <a:buChar char="•"/>
            </a:pPr>
            <a:r>
              <a:rPr lang="en-GB" sz="2400" i="1" dirty="0" err="1" smtClean="0"/>
              <a:t>Deve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promuovere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il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turismo</a:t>
            </a:r>
            <a:endParaRPr lang="en-GB" sz="2400" i="1" dirty="0" smtClean="0"/>
          </a:p>
          <a:p>
            <a:pPr>
              <a:buFont typeface="Arial"/>
              <a:buChar char="•"/>
            </a:pPr>
            <a:r>
              <a:rPr lang="en-GB" sz="2400" i="1" dirty="0" err="1" smtClean="0"/>
              <a:t>Deve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promuovere</a:t>
            </a:r>
            <a:r>
              <a:rPr lang="en-GB" sz="2400" i="1" dirty="0" smtClean="0"/>
              <a:t> le </a:t>
            </a:r>
            <a:r>
              <a:rPr lang="en-GB" sz="2400" i="1" dirty="0" err="1" smtClean="0"/>
              <a:t>attività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diplomatiche</a:t>
            </a:r>
            <a:endParaRPr lang="en-GB" sz="2400" i="1" dirty="0" smtClean="0"/>
          </a:p>
          <a:p>
            <a:pPr>
              <a:buFont typeface="Arial"/>
              <a:buChar char="•"/>
            </a:pPr>
            <a:r>
              <a:rPr lang="en-GB" sz="2400" i="1" dirty="0" err="1" smtClean="0"/>
              <a:t>Deve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supportare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gli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interessi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dell’esportazione</a:t>
            </a:r>
            <a:endParaRPr lang="en-GB" sz="2400" i="1" dirty="0" smtClean="0"/>
          </a:p>
          <a:p>
            <a:pPr>
              <a:buFont typeface="Arial"/>
              <a:buChar char="•"/>
            </a:pPr>
            <a:r>
              <a:rPr lang="en-GB" sz="2400" i="1" dirty="0" err="1" smtClean="0"/>
              <a:t>Deve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rafforzare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l’identità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nazionale</a:t>
            </a:r>
            <a:r>
              <a:rPr lang="en-GB" sz="2400" i="1" dirty="0" smtClean="0"/>
              <a:t> e </a:t>
            </a:r>
            <a:r>
              <a:rPr lang="en-GB" sz="2400" i="1" dirty="0" err="1" smtClean="0"/>
              <a:t>accrescere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l’autostima</a:t>
            </a:r>
            <a:endParaRPr lang="en-GB" sz="2400" i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0" y="4166930"/>
            <a:ext cx="873155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err="1" smtClean="0"/>
              <a:t>Creare</a:t>
            </a:r>
            <a:r>
              <a:rPr lang="en-GB" sz="2000" dirty="0" smtClean="0"/>
              <a:t> un </a:t>
            </a:r>
            <a:r>
              <a:rPr lang="en-GB" sz="2000" dirty="0" err="1" smtClean="0"/>
              <a:t>programma</a:t>
            </a:r>
            <a:r>
              <a:rPr lang="en-GB" sz="2000" dirty="0" smtClean="0"/>
              <a:t> di country branding </a:t>
            </a:r>
            <a:r>
              <a:rPr lang="en-GB" sz="2000" dirty="0" err="1" smtClean="0"/>
              <a:t>significa</a:t>
            </a:r>
            <a:r>
              <a:rPr lang="en-GB" sz="2000" dirty="0" smtClean="0"/>
              <a:t> </a:t>
            </a:r>
            <a:r>
              <a:rPr lang="en-GB" sz="2000" dirty="0" err="1" smtClean="0"/>
              <a:t>che</a:t>
            </a:r>
            <a:r>
              <a:rPr lang="en-GB" sz="2000" dirty="0" smtClean="0"/>
              <a:t> </a:t>
            </a:r>
            <a:r>
              <a:rPr lang="en-GB" sz="2000" dirty="0" err="1" smtClean="0"/>
              <a:t>bisogna</a:t>
            </a:r>
            <a:r>
              <a:rPr lang="en-GB" sz="2000" dirty="0" smtClean="0"/>
              <a:t>:</a:t>
            </a:r>
          </a:p>
          <a:p>
            <a:r>
              <a:rPr lang="en-GB" sz="2000" dirty="0" err="1" smtClean="0"/>
              <a:t>Integrare</a:t>
            </a:r>
            <a:endParaRPr lang="en-GB" sz="2000" dirty="0" smtClean="0"/>
          </a:p>
          <a:p>
            <a:r>
              <a:rPr lang="en-GB" sz="2000" dirty="0" err="1" smtClean="0"/>
              <a:t>Cooperare</a:t>
            </a:r>
            <a:endParaRPr lang="en-GB" sz="2000" dirty="0" smtClean="0"/>
          </a:p>
          <a:p>
            <a:r>
              <a:rPr lang="en-GB" sz="2000" dirty="0" err="1" smtClean="0"/>
              <a:t>Coordinare</a:t>
            </a:r>
            <a:endParaRPr lang="en-GB" sz="2000" dirty="0" smtClean="0"/>
          </a:p>
          <a:p>
            <a:endParaRPr lang="en-GB" sz="2000" dirty="0" smtClean="0"/>
          </a:p>
          <a:p>
            <a:r>
              <a:rPr lang="en-GB" sz="2000" dirty="0" err="1" smtClean="0"/>
              <a:t>Bisogna</a:t>
            </a:r>
            <a:r>
              <a:rPr lang="en-GB" sz="2000" dirty="0" smtClean="0"/>
              <a:t> </a:t>
            </a:r>
            <a:r>
              <a:rPr lang="en-GB" sz="2000" dirty="0" err="1" smtClean="0"/>
              <a:t>partire</a:t>
            </a:r>
            <a:r>
              <a:rPr lang="en-GB" sz="2000" dirty="0" smtClean="0"/>
              <a:t> da </a:t>
            </a:r>
            <a:r>
              <a:rPr lang="en-GB" sz="2000" dirty="0" err="1" smtClean="0"/>
              <a:t>un’analisi</a:t>
            </a:r>
            <a:r>
              <a:rPr lang="en-GB" sz="2000" dirty="0" smtClean="0"/>
              <a:t> </a:t>
            </a:r>
            <a:r>
              <a:rPr lang="en-GB" sz="2000" dirty="0" err="1" smtClean="0"/>
              <a:t>completa</a:t>
            </a:r>
            <a:r>
              <a:rPr lang="en-GB" sz="2000" dirty="0" smtClean="0"/>
              <a:t> e da un </a:t>
            </a:r>
            <a:r>
              <a:rPr lang="en-GB" sz="2000" dirty="0" err="1" smtClean="0"/>
              <a:t>quadro</a:t>
            </a:r>
            <a:r>
              <a:rPr lang="en-GB" sz="2000" dirty="0" smtClean="0"/>
              <a:t> di </a:t>
            </a:r>
            <a:r>
              <a:rPr lang="en-GB" sz="2000" dirty="0" err="1" smtClean="0"/>
              <a:t>prodotti</a:t>
            </a:r>
            <a:r>
              <a:rPr lang="en-GB" sz="2000" dirty="0" smtClean="0"/>
              <a:t> </a:t>
            </a:r>
            <a:r>
              <a:rPr lang="en-GB" sz="2000" dirty="0" err="1" smtClean="0"/>
              <a:t>nazionali</a:t>
            </a:r>
            <a:r>
              <a:rPr lang="en-GB" sz="2000" dirty="0" smtClean="0"/>
              <a:t>, </a:t>
            </a:r>
            <a:r>
              <a:rPr lang="en-GB" sz="2000" dirty="0" err="1" smtClean="0"/>
              <a:t>spirito</a:t>
            </a:r>
            <a:r>
              <a:rPr lang="en-GB" sz="2000" dirty="0" smtClean="0"/>
              <a:t> </a:t>
            </a:r>
          </a:p>
          <a:p>
            <a:r>
              <a:rPr lang="en-GB" sz="2000" dirty="0" smtClean="0"/>
              <a:t>del </a:t>
            </a:r>
            <a:r>
              <a:rPr lang="en-GB" sz="2000" dirty="0" err="1" smtClean="0"/>
              <a:t>luogo</a:t>
            </a:r>
            <a:r>
              <a:rPr lang="en-GB" sz="2000" dirty="0" smtClean="0"/>
              <a:t>, </a:t>
            </a:r>
            <a:r>
              <a:rPr lang="en-GB" sz="2000" dirty="0" err="1" smtClean="0"/>
              <a:t>punti</a:t>
            </a:r>
            <a:r>
              <a:rPr lang="en-GB" sz="2000" dirty="0" smtClean="0"/>
              <a:t> di </a:t>
            </a:r>
            <a:r>
              <a:rPr lang="en-GB" sz="2000" dirty="0" err="1" smtClean="0"/>
              <a:t>forza</a:t>
            </a:r>
            <a:r>
              <a:rPr lang="en-GB" sz="2000" dirty="0" smtClean="0"/>
              <a:t> </a:t>
            </a:r>
            <a:r>
              <a:rPr lang="en-GB" sz="2000" dirty="0" err="1" smtClean="0"/>
              <a:t>dell’dentità</a:t>
            </a:r>
            <a:r>
              <a:rPr lang="en-GB" sz="2000" dirty="0" smtClean="0"/>
              <a:t> locale e </a:t>
            </a:r>
            <a:r>
              <a:rPr lang="en-GB" sz="2000" dirty="0" err="1" smtClean="0"/>
              <a:t>utilizzarli</a:t>
            </a:r>
            <a:r>
              <a:rPr lang="en-GB" sz="2000" dirty="0" smtClean="0"/>
              <a:t> per </a:t>
            </a:r>
            <a:r>
              <a:rPr lang="en-GB" sz="2000" dirty="0" err="1" smtClean="0"/>
              <a:t>competere</a:t>
            </a:r>
            <a:r>
              <a:rPr lang="en-GB" sz="2000" dirty="0" smtClean="0"/>
              <a:t> </a:t>
            </a:r>
            <a:r>
              <a:rPr lang="en-GB" sz="2000" dirty="0" err="1" smtClean="0"/>
              <a:t>nel</a:t>
            </a:r>
            <a:r>
              <a:rPr lang="en-GB" sz="2000" dirty="0" smtClean="0"/>
              <a:t> </a:t>
            </a:r>
            <a:r>
              <a:rPr lang="en-GB" sz="2000" dirty="0" err="1" smtClean="0"/>
              <a:t>mondo</a:t>
            </a:r>
            <a:endParaRPr lang="en-GB" sz="2000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6900" y="4422263"/>
            <a:ext cx="17399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574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640992"/>
            <a:ext cx="8229600" cy="4525963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GB" sz="3600" b="1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Place </a:t>
            </a:r>
            <a:r>
              <a:rPr lang="en-GB" sz="3600" b="1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image</a:t>
            </a:r>
            <a:r>
              <a:rPr lang="en-GB" sz="3600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GB" sz="3600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z="3600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GB" sz="3600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z="36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Forte influenza </a:t>
            </a:r>
            <a:r>
              <a:rPr lang="en-GB" sz="3600" kern="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sulle</a:t>
            </a:r>
            <a:r>
              <a:rPr lang="en-GB" sz="36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3600" kern="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preferenze</a:t>
            </a:r>
            <a:r>
              <a:rPr lang="en-GB" sz="36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3600" kern="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dei</a:t>
            </a:r>
            <a:r>
              <a:rPr lang="en-GB" sz="36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3600" kern="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consumatori</a:t>
            </a:r>
            <a:r>
              <a:rPr lang="en-GB" sz="36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 </a:t>
            </a:r>
            <a:r>
              <a:rPr lang="en-GB" sz="3600" kern="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sul</a:t>
            </a:r>
            <a:r>
              <a:rPr lang="en-GB" sz="36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3600" kern="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processo</a:t>
            </a:r>
            <a:r>
              <a:rPr lang="en-GB" sz="36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3600" kern="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d’acquisto</a:t>
            </a:r>
            <a:r>
              <a:rPr lang="en-GB" sz="36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3600" b="1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GB" sz="3600" b="1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z="3600" b="1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GB" sz="3600" b="1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z="3600" b="1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GB" sz="3600" b="1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z="36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Ruolo</a:t>
            </a:r>
            <a:r>
              <a:rPr lang="en-GB" sz="3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36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strategico</a:t>
            </a:r>
            <a:r>
              <a:rPr lang="en-GB" sz="3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36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nella</a:t>
            </a:r>
            <a:r>
              <a:rPr lang="en-GB" sz="3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36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competizione</a:t>
            </a:r>
            <a:r>
              <a:rPr lang="en-GB" sz="3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36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fra</a:t>
            </a:r>
            <a:r>
              <a:rPr lang="en-GB" sz="3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 </a:t>
            </a:r>
            <a:r>
              <a:rPr lang="en-GB" sz="36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territori</a:t>
            </a:r>
            <a:endParaRPr lang="en-GB" sz="3600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lvl="0" indent="0">
              <a:buNone/>
            </a:pP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2496957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uni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6453336"/>
            <a:ext cx="17653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egnaposto piè di pagina 15"/>
          <p:cNvSpPr>
            <a:spLocks noGrp="1"/>
          </p:cNvSpPr>
          <p:nvPr>
            <p:ph type="ftr" sz="quarter" idx="11"/>
          </p:nvPr>
        </p:nvSpPr>
        <p:spPr>
          <a:xfrm>
            <a:off x="2267744" y="6237312"/>
            <a:ext cx="4840941" cy="365125"/>
          </a:xfrm>
        </p:spPr>
        <p:txBody>
          <a:bodyPr/>
          <a:lstStyle/>
          <a:p>
            <a:pPr algn="ctr"/>
            <a:r>
              <a:rPr lang="en-GB" dirty="0" smtClean="0"/>
              <a:t>Sonia Ferrari</a:t>
            </a:r>
            <a:endParaRPr lang="en-GB" dirty="0"/>
          </a:p>
        </p:txBody>
      </p:sp>
      <p:sp>
        <p:nvSpPr>
          <p:cNvPr id="5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</p:spPr>
        <p:txBody>
          <a:bodyPr/>
          <a:lstStyle/>
          <a:p>
            <a:pPr algn="r"/>
            <a:fld id="{E70ACC73-A454-E14D-81FF-08F48302EF2B}" type="slidenum">
              <a:rPr lang="en-GB" smtClean="0"/>
              <a:pPr algn="r"/>
              <a:t>5</a:t>
            </a:fld>
            <a:endParaRPr lang="en-GB" dirty="0"/>
          </a:p>
        </p:txBody>
      </p:sp>
      <p:sp>
        <p:nvSpPr>
          <p:cNvPr id="6" name="Titolo 11"/>
          <p:cNvSpPr txBox="1">
            <a:spLocks/>
          </p:cNvSpPr>
          <p:nvPr/>
        </p:nvSpPr>
        <p:spPr>
          <a:xfrm>
            <a:off x="323528" y="1124744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GB" sz="3600" i="1" dirty="0" smtClean="0">
                <a:solidFill>
                  <a:schemeClr val="bg2">
                    <a:lumMod val="25000"/>
                  </a:schemeClr>
                </a:solidFill>
              </a:rPr>
              <a:t>Le </a:t>
            </a:r>
            <a:r>
              <a:rPr lang="en-GB" sz="3600" i="1" dirty="0" err="1" smtClean="0">
                <a:solidFill>
                  <a:schemeClr val="bg2">
                    <a:lumMod val="25000"/>
                  </a:schemeClr>
                </a:solidFill>
              </a:rPr>
              <a:t>politiche</a:t>
            </a:r>
            <a:r>
              <a:rPr lang="en-GB" sz="3600" i="1" dirty="0" smtClean="0">
                <a:solidFill>
                  <a:schemeClr val="bg2">
                    <a:lumMod val="25000"/>
                  </a:schemeClr>
                </a:solidFill>
              </a:rPr>
              <a:t> di branding </a:t>
            </a:r>
            <a:r>
              <a:rPr lang="en-GB" sz="3600" i="1" dirty="0" err="1" smtClean="0">
                <a:solidFill>
                  <a:schemeClr val="bg2">
                    <a:lumMod val="25000"/>
                  </a:schemeClr>
                </a:solidFill>
              </a:rPr>
              <a:t>sono</a:t>
            </a:r>
            <a:r>
              <a:rPr lang="en-GB" sz="3600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3600" i="1" dirty="0" err="1" smtClean="0">
                <a:solidFill>
                  <a:schemeClr val="bg2">
                    <a:lumMod val="25000"/>
                  </a:schemeClr>
                </a:solidFill>
              </a:rPr>
              <a:t>uno</a:t>
            </a:r>
            <a:r>
              <a:rPr lang="en-GB" sz="3600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3600" i="1" dirty="0" err="1" smtClean="0">
                <a:solidFill>
                  <a:schemeClr val="bg2">
                    <a:lumMod val="25000"/>
                  </a:schemeClr>
                </a:solidFill>
              </a:rPr>
              <a:t>strumento</a:t>
            </a:r>
            <a:r>
              <a:rPr lang="en-GB" sz="3600" i="1" dirty="0" smtClean="0">
                <a:solidFill>
                  <a:schemeClr val="bg2">
                    <a:lumMod val="25000"/>
                  </a:schemeClr>
                </a:solidFill>
              </a:rPr>
              <a:t> per </a:t>
            </a:r>
            <a:r>
              <a:rPr lang="en-GB" sz="3600" i="1" dirty="0" err="1" smtClean="0">
                <a:solidFill>
                  <a:schemeClr val="bg2">
                    <a:lumMod val="25000"/>
                  </a:schemeClr>
                </a:solidFill>
              </a:rPr>
              <a:t>differenziare</a:t>
            </a:r>
            <a:r>
              <a:rPr lang="en-GB" sz="3600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3600" i="1" dirty="0" err="1" smtClean="0">
                <a:solidFill>
                  <a:schemeClr val="bg2">
                    <a:lumMod val="25000"/>
                  </a:schemeClr>
                </a:solidFill>
              </a:rPr>
              <a:t>i</a:t>
            </a:r>
            <a:r>
              <a:rPr lang="en-GB" sz="3600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3600" i="1" dirty="0" err="1" smtClean="0">
                <a:solidFill>
                  <a:schemeClr val="bg2">
                    <a:lumMod val="25000"/>
                  </a:schemeClr>
                </a:solidFill>
              </a:rPr>
              <a:t>luoghi</a:t>
            </a:r>
            <a:r>
              <a:rPr lang="en-GB" sz="3600" i="1" dirty="0" smtClean="0">
                <a:solidFill>
                  <a:schemeClr val="bg2">
                    <a:lumMod val="25000"/>
                  </a:schemeClr>
                </a:solidFill>
              </a:rPr>
              <a:t> e per </a:t>
            </a:r>
            <a:r>
              <a:rPr lang="en-GB" sz="3600" i="1" dirty="0" err="1" smtClean="0">
                <a:solidFill>
                  <a:schemeClr val="bg2">
                    <a:lumMod val="25000"/>
                  </a:schemeClr>
                </a:solidFill>
              </a:rPr>
              <a:t>enfatizzarne</a:t>
            </a:r>
            <a:r>
              <a:rPr lang="en-GB" sz="3600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3600" i="1" dirty="0" err="1" smtClean="0">
                <a:solidFill>
                  <a:schemeClr val="bg2">
                    <a:lumMod val="25000"/>
                  </a:schemeClr>
                </a:solidFill>
              </a:rPr>
              <a:t>l’unicità</a:t>
            </a:r>
            <a:r>
              <a:rPr lang="en-GB" sz="3600" i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en-GB" sz="36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23528" y="3933056"/>
            <a:ext cx="8331302" cy="954107"/>
          </a:xfrm>
          <a:prstGeom prst="rect">
            <a:avLst/>
          </a:prstGeom>
          <a:solidFill>
            <a:srgbClr val="7AC6DC"/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800" dirty="0" smtClean="0"/>
              <a:t>Una marca percepita come distintiva e unica può essere </a:t>
            </a:r>
          </a:p>
          <a:p>
            <a:r>
              <a:rPr lang="it-IT" sz="2800" dirty="0"/>
              <a:t>d</a:t>
            </a:r>
            <a:r>
              <a:rPr lang="it-IT" sz="2800" dirty="0" smtClean="0"/>
              <a:t>ifficilmente sostituita da concorrenti.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985756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uni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6453336"/>
            <a:ext cx="17653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ottotitolo 12"/>
          <p:cNvSpPr txBox="1">
            <a:spLocks/>
          </p:cNvSpPr>
          <p:nvPr/>
        </p:nvSpPr>
        <p:spPr>
          <a:xfrm>
            <a:off x="1475656" y="1700808"/>
            <a:ext cx="6400800" cy="9965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800" dirty="0" err="1" smtClean="0">
                <a:solidFill>
                  <a:srgbClr val="000000"/>
                </a:solidFill>
              </a:rPr>
              <a:t>Nel</a:t>
            </a:r>
            <a:r>
              <a:rPr lang="en-GB" sz="2800" dirty="0" smtClean="0">
                <a:solidFill>
                  <a:srgbClr val="000000"/>
                </a:solidFill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</a:rPr>
              <a:t>passato</a:t>
            </a:r>
            <a:r>
              <a:rPr lang="en-GB" sz="2800" dirty="0" smtClean="0">
                <a:solidFill>
                  <a:srgbClr val="000000"/>
                </a:solidFill>
              </a:rPr>
              <a:t> le </a:t>
            </a:r>
            <a:r>
              <a:rPr lang="en-GB" sz="2800" dirty="0" err="1" smtClean="0">
                <a:solidFill>
                  <a:srgbClr val="000000"/>
                </a:solidFill>
              </a:rPr>
              <a:t>politiche</a:t>
            </a:r>
            <a:r>
              <a:rPr lang="en-GB" sz="2800" dirty="0" smtClean="0">
                <a:solidFill>
                  <a:srgbClr val="000000"/>
                </a:solidFill>
              </a:rPr>
              <a:t> di branding </a:t>
            </a:r>
            <a:r>
              <a:rPr lang="en-GB" sz="2800" dirty="0" err="1" smtClean="0">
                <a:solidFill>
                  <a:srgbClr val="000000"/>
                </a:solidFill>
              </a:rPr>
              <a:t>erano</a:t>
            </a:r>
            <a:r>
              <a:rPr lang="en-GB" sz="2800" dirty="0" smtClean="0">
                <a:solidFill>
                  <a:srgbClr val="000000"/>
                </a:solidFill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</a:rPr>
              <a:t>utilizzate</a:t>
            </a:r>
            <a:r>
              <a:rPr lang="en-GB" sz="2800" dirty="0" smtClean="0">
                <a:solidFill>
                  <a:srgbClr val="000000"/>
                </a:solidFill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</a:rPr>
              <a:t>soprattutto</a:t>
            </a:r>
            <a:r>
              <a:rPr lang="en-GB" sz="2800" dirty="0" smtClean="0">
                <a:solidFill>
                  <a:srgbClr val="000000"/>
                </a:solidFill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</a:rPr>
              <a:t>dalle</a:t>
            </a:r>
            <a:r>
              <a:rPr lang="en-GB" sz="2800" dirty="0" smtClean="0">
                <a:solidFill>
                  <a:srgbClr val="000000"/>
                </a:solidFill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</a:rPr>
              <a:t>imprese</a:t>
            </a:r>
            <a:r>
              <a:rPr lang="en-GB" sz="2800" dirty="0" smtClean="0">
                <a:solidFill>
                  <a:srgbClr val="000000"/>
                </a:solidFill>
              </a:rPr>
              <a:t> per </a:t>
            </a:r>
            <a:r>
              <a:rPr lang="en-GB" sz="2800" dirty="0" err="1" smtClean="0">
                <a:solidFill>
                  <a:srgbClr val="000000"/>
                </a:solidFill>
              </a:rPr>
              <a:t>i</a:t>
            </a:r>
            <a:r>
              <a:rPr lang="en-GB" sz="2800" dirty="0" smtClean="0">
                <a:solidFill>
                  <a:srgbClr val="000000"/>
                </a:solidFill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</a:rPr>
              <a:t>propri</a:t>
            </a:r>
            <a:r>
              <a:rPr lang="en-GB" sz="2800" dirty="0" smtClean="0">
                <a:solidFill>
                  <a:srgbClr val="000000"/>
                </a:solidFill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</a:rPr>
              <a:t>prodotti</a:t>
            </a:r>
            <a:r>
              <a:rPr lang="en-GB" sz="2800" dirty="0" smtClean="0">
                <a:solidFill>
                  <a:srgbClr val="000000"/>
                </a:solidFill>
              </a:rPr>
              <a:t>.</a:t>
            </a:r>
            <a:endParaRPr lang="en-GB" sz="2800" dirty="0">
              <a:solidFill>
                <a:srgbClr val="000000"/>
              </a:solidFill>
            </a:endParaRPr>
          </a:p>
        </p:txBody>
      </p:sp>
      <p:sp>
        <p:nvSpPr>
          <p:cNvPr id="5" name="Segnaposto piè di pagina 15"/>
          <p:cNvSpPr>
            <a:spLocks noGrp="1"/>
          </p:cNvSpPr>
          <p:nvPr>
            <p:ph type="ftr" sz="quarter" idx="11"/>
          </p:nvPr>
        </p:nvSpPr>
        <p:spPr>
          <a:xfrm>
            <a:off x="2411760" y="6492875"/>
            <a:ext cx="4840941" cy="365125"/>
          </a:xfrm>
        </p:spPr>
        <p:txBody>
          <a:bodyPr/>
          <a:lstStyle/>
          <a:p>
            <a:pPr algn="ctr"/>
            <a:r>
              <a:rPr lang="en-GB" dirty="0" smtClean="0"/>
              <a:t>Sonia Ferrari</a:t>
            </a:r>
            <a:endParaRPr lang="en-GB" dirty="0"/>
          </a:p>
        </p:txBody>
      </p:sp>
      <p:sp>
        <p:nvSpPr>
          <p:cNvPr id="6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7884368" y="6237312"/>
            <a:ext cx="990600" cy="365125"/>
          </a:xfrm>
        </p:spPr>
        <p:txBody>
          <a:bodyPr/>
          <a:lstStyle/>
          <a:p>
            <a:pPr algn="r"/>
            <a:fld id="{E70ACC73-A454-E14D-81FF-08F48302EF2B}" type="slidenum">
              <a:rPr lang="en-GB" smtClean="0"/>
              <a:pPr algn="r"/>
              <a:t>6</a:t>
            </a:fld>
            <a:endParaRPr lang="en-GB" dirty="0"/>
          </a:p>
        </p:txBody>
      </p:sp>
      <p:pic>
        <p:nvPicPr>
          <p:cNvPr id="8" name="Picture 5" descr="uni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6453336"/>
            <a:ext cx="17653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reccia giù 8"/>
          <p:cNvSpPr/>
          <p:nvPr/>
        </p:nvSpPr>
        <p:spPr>
          <a:xfrm>
            <a:off x="4139952" y="3789040"/>
            <a:ext cx="1008112" cy="1148730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e 9"/>
          <p:cNvSpPr/>
          <p:nvPr/>
        </p:nvSpPr>
        <p:spPr>
          <a:xfrm>
            <a:off x="683567" y="980729"/>
            <a:ext cx="7848873" cy="2592288"/>
          </a:xfrm>
          <a:prstGeom prst="ellipse">
            <a:avLst/>
          </a:prstGeom>
          <a:noFill/>
          <a:ln w="635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1509723" y="4920294"/>
            <a:ext cx="61863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dirty="0" smtClean="0"/>
              <a:t>I territori hanno iniziato a utilizzare </a:t>
            </a:r>
          </a:p>
          <a:p>
            <a:pPr algn="ctr"/>
            <a:r>
              <a:rPr lang="it-IT" sz="3200" dirty="0" smtClean="0"/>
              <a:t>formalmente politiche di </a:t>
            </a:r>
            <a:r>
              <a:rPr lang="it-IT" sz="3200" dirty="0" err="1" smtClean="0"/>
              <a:t>branding</a:t>
            </a:r>
            <a:r>
              <a:rPr lang="it-IT" sz="3200" dirty="0" smtClean="0"/>
              <a:t> a </a:t>
            </a:r>
          </a:p>
          <a:p>
            <a:pPr algn="ctr"/>
            <a:r>
              <a:rPr lang="it-IT" sz="3200" dirty="0" smtClean="0"/>
              <a:t>partire dagli anni Novanta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3838768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uni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6453336"/>
            <a:ext cx="17653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egnaposto piè di pagina 15"/>
          <p:cNvSpPr>
            <a:spLocks noGrp="1"/>
          </p:cNvSpPr>
          <p:nvPr>
            <p:ph type="ftr" sz="quarter" idx="11"/>
          </p:nvPr>
        </p:nvSpPr>
        <p:spPr>
          <a:xfrm>
            <a:off x="2411760" y="6309320"/>
            <a:ext cx="4840941" cy="365125"/>
          </a:xfrm>
        </p:spPr>
        <p:txBody>
          <a:bodyPr/>
          <a:lstStyle/>
          <a:p>
            <a:pPr algn="ctr"/>
            <a:r>
              <a:rPr lang="en-GB" dirty="0" smtClean="0"/>
              <a:t>Sonia Ferrari</a:t>
            </a:r>
            <a:endParaRPr lang="en-GB" dirty="0"/>
          </a:p>
        </p:txBody>
      </p:sp>
      <p:sp>
        <p:nvSpPr>
          <p:cNvPr id="5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</p:spPr>
        <p:txBody>
          <a:bodyPr/>
          <a:lstStyle/>
          <a:p>
            <a:pPr algn="r"/>
            <a:fld id="{E70ACC73-A454-E14D-81FF-08F48302EF2B}" type="slidenum">
              <a:rPr lang="en-GB" smtClean="0"/>
              <a:pPr algn="r"/>
              <a:t>7</a:t>
            </a:fld>
            <a:endParaRPr lang="en-GB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95536" y="1124744"/>
            <a:ext cx="8392019" cy="2062103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GB" sz="3200" dirty="0" smtClean="0">
                <a:solidFill>
                  <a:srgbClr val="184B5B"/>
                </a:solidFill>
              </a:rPr>
              <a:t>Il place </a:t>
            </a:r>
            <a:r>
              <a:rPr lang="en-GB" sz="3200" dirty="0">
                <a:solidFill>
                  <a:srgbClr val="184B5B"/>
                </a:solidFill>
              </a:rPr>
              <a:t>branding </a:t>
            </a:r>
            <a:r>
              <a:rPr lang="en-GB" sz="3200" dirty="0" err="1" smtClean="0">
                <a:solidFill>
                  <a:srgbClr val="184B5B"/>
                </a:solidFill>
              </a:rPr>
              <a:t>è</a:t>
            </a:r>
            <a:r>
              <a:rPr lang="en-GB" sz="3200" dirty="0" smtClean="0">
                <a:solidFill>
                  <a:srgbClr val="184B5B"/>
                </a:solidFill>
              </a:rPr>
              <a:t> </a:t>
            </a:r>
            <a:r>
              <a:rPr lang="en-GB" sz="3200" dirty="0" err="1" smtClean="0">
                <a:solidFill>
                  <a:srgbClr val="184B5B"/>
                </a:solidFill>
              </a:rPr>
              <a:t>più</a:t>
            </a:r>
            <a:r>
              <a:rPr lang="en-GB" sz="3200" dirty="0" smtClean="0">
                <a:solidFill>
                  <a:srgbClr val="184B5B"/>
                </a:solidFill>
              </a:rPr>
              <a:t> </a:t>
            </a:r>
            <a:r>
              <a:rPr lang="en-GB" sz="3200" dirty="0" err="1" smtClean="0">
                <a:solidFill>
                  <a:srgbClr val="184B5B"/>
                </a:solidFill>
              </a:rPr>
              <a:t>che</a:t>
            </a:r>
            <a:r>
              <a:rPr lang="en-GB" sz="3200" dirty="0" smtClean="0">
                <a:solidFill>
                  <a:srgbClr val="184B5B"/>
                </a:solidFill>
              </a:rPr>
              <a:t> </a:t>
            </a:r>
            <a:r>
              <a:rPr lang="en-GB" sz="3200" dirty="0" err="1" smtClean="0">
                <a:solidFill>
                  <a:srgbClr val="184B5B"/>
                </a:solidFill>
              </a:rPr>
              <a:t>promozione</a:t>
            </a:r>
            <a:r>
              <a:rPr lang="en-GB" sz="3200" dirty="0" smtClean="0">
                <a:solidFill>
                  <a:srgbClr val="184B5B"/>
                </a:solidFill>
              </a:rPr>
              <a:t> </a:t>
            </a:r>
            <a:r>
              <a:rPr lang="en-GB" sz="3200" dirty="0" err="1" smtClean="0">
                <a:solidFill>
                  <a:srgbClr val="184B5B"/>
                </a:solidFill>
              </a:rPr>
              <a:t>turistica</a:t>
            </a:r>
            <a:r>
              <a:rPr lang="en-GB" sz="3200" dirty="0" smtClean="0">
                <a:solidFill>
                  <a:srgbClr val="184B5B"/>
                </a:solidFill>
              </a:rPr>
              <a:t>.</a:t>
            </a:r>
            <a:endParaRPr lang="it-IT" sz="3200" dirty="0">
              <a:solidFill>
                <a:srgbClr val="184B5B"/>
              </a:solidFill>
            </a:endParaRPr>
          </a:p>
          <a:p>
            <a:pPr algn="just"/>
            <a:endParaRPr lang="en-GB" sz="3200" dirty="0" smtClean="0">
              <a:solidFill>
                <a:srgbClr val="184B5B"/>
              </a:solidFill>
            </a:endParaRPr>
          </a:p>
          <a:p>
            <a:pPr algn="just"/>
            <a:r>
              <a:rPr lang="en-GB" sz="3200" dirty="0" smtClean="0">
                <a:solidFill>
                  <a:srgbClr val="184B5B"/>
                </a:solidFill>
              </a:rPr>
              <a:t>La </a:t>
            </a:r>
            <a:r>
              <a:rPr lang="en-GB" sz="3200" dirty="0" err="1" smtClean="0">
                <a:solidFill>
                  <a:srgbClr val="184B5B"/>
                </a:solidFill>
              </a:rPr>
              <a:t>competizione</a:t>
            </a:r>
            <a:r>
              <a:rPr lang="en-GB" sz="3200" dirty="0" smtClean="0">
                <a:solidFill>
                  <a:srgbClr val="184B5B"/>
                </a:solidFill>
              </a:rPr>
              <a:t> </a:t>
            </a:r>
            <a:r>
              <a:rPr lang="en-GB" sz="3200" dirty="0" err="1" smtClean="0">
                <a:solidFill>
                  <a:srgbClr val="184B5B"/>
                </a:solidFill>
              </a:rPr>
              <a:t>fra</a:t>
            </a:r>
            <a:r>
              <a:rPr lang="en-GB" sz="3200" dirty="0" smtClean="0">
                <a:solidFill>
                  <a:srgbClr val="184B5B"/>
                </a:solidFill>
              </a:rPr>
              <a:t> </a:t>
            </a:r>
            <a:r>
              <a:rPr lang="en-GB" sz="3200" dirty="0" err="1" smtClean="0">
                <a:solidFill>
                  <a:srgbClr val="184B5B"/>
                </a:solidFill>
              </a:rPr>
              <a:t>i</a:t>
            </a:r>
            <a:r>
              <a:rPr lang="en-GB" sz="3200" dirty="0" smtClean="0">
                <a:solidFill>
                  <a:srgbClr val="184B5B"/>
                </a:solidFill>
              </a:rPr>
              <a:t> </a:t>
            </a:r>
            <a:r>
              <a:rPr lang="en-GB" sz="3200" dirty="0" err="1" smtClean="0">
                <a:solidFill>
                  <a:srgbClr val="184B5B"/>
                </a:solidFill>
              </a:rPr>
              <a:t>territori</a:t>
            </a:r>
            <a:r>
              <a:rPr lang="en-GB" sz="3200" dirty="0" smtClean="0">
                <a:solidFill>
                  <a:srgbClr val="184B5B"/>
                </a:solidFill>
              </a:rPr>
              <a:t> </a:t>
            </a:r>
            <a:r>
              <a:rPr lang="en-GB" sz="3200" dirty="0" err="1" smtClean="0">
                <a:solidFill>
                  <a:srgbClr val="184B5B"/>
                </a:solidFill>
              </a:rPr>
              <a:t>è</a:t>
            </a:r>
            <a:r>
              <a:rPr lang="en-GB" sz="3200" dirty="0" smtClean="0">
                <a:solidFill>
                  <a:srgbClr val="184B5B"/>
                </a:solidFill>
              </a:rPr>
              <a:t> </a:t>
            </a:r>
            <a:r>
              <a:rPr lang="en-GB" sz="3200" dirty="0" err="1" smtClean="0">
                <a:solidFill>
                  <a:srgbClr val="184B5B"/>
                </a:solidFill>
              </a:rPr>
              <a:t>sempre</a:t>
            </a:r>
            <a:r>
              <a:rPr lang="en-GB" sz="3200" dirty="0" smtClean="0">
                <a:solidFill>
                  <a:srgbClr val="184B5B"/>
                </a:solidFill>
              </a:rPr>
              <a:t> </a:t>
            </a:r>
            <a:r>
              <a:rPr lang="en-GB" sz="3200" dirty="0" err="1" smtClean="0">
                <a:solidFill>
                  <a:srgbClr val="184B5B"/>
                </a:solidFill>
              </a:rPr>
              <a:t>più</a:t>
            </a:r>
            <a:r>
              <a:rPr lang="en-GB" sz="3200" dirty="0" smtClean="0">
                <a:solidFill>
                  <a:srgbClr val="184B5B"/>
                </a:solidFill>
              </a:rPr>
              <a:t> forte e </a:t>
            </a:r>
            <a:r>
              <a:rPr lang="en-GB" sz="3200" dirty="0" err="1" smtClean="0">
                <a:solidFill>
                  <a:srgbClr val="184B5B"/>
                </a:solidFill>
              </a:rPr>
              <a:t>nel</a:t>
            </a:r>
            <a:r>
              <a:rPr lang="en-GB" sz="3200" dirty="0" smtClean="0">
                <a:solidFill>
                  <a:srgbClr val="184B5B"/>
                </a:solidFill>
              </a:rPr>
              <a:t> </a:t>
            </a:r>
            <a:r>
              <a:rPr lang="en-GB" sz="3200" dirty="0" err="1" smtClean="0">
                <a:solidFill>
                  <a:srgbClr val="184B5B"/>
                </a:solidFill>
              </a:rPr>
              <a:t>mercato</a:t>
            </a:r>
            <a:r>
              <a:rPr lang="en-GB" sz="3200" dirty="0" smtClean="0">
                <a:solidFill>
                  <a:srgbClr val="184B5B"/>
                </a:solidFill>
              </a:rPr>
              <a:t> </a:t>
            </a:r>
            <a:r>
              <a:rPr lang="en-GB" sz="3200" dirty="0" err="1" smtClean="0">
                <a:solidFill>
                  <a:srgbClr val="184B5B"/>
                </a:solidFill>
              </a:rPr>
              <a:t>sono</a:t>
            </a:r>
            <a:r>
              <a:rPr lang="en-GB" sz="3200" dirty="0" smtClean="0">
                <a:solidFill>
                  <a:srgbClr val="184B5B"/>
                </a:solidFill>
              </a:rPr>
              <a:t> </a:t>
            </a:r>
            <a:r>
              <a:rPr lang="en-GB" sz="3200" dirty="0" err="1" smtClean="0">
                <a:solidFill>
                  <a:srgbClr val="184B5B"/>
                </a:solidFill>
              </a:rPr>
              <a:t>entrati</a:t>
            </a:r>
            <a:r>
              <a:rPr lang="en-GB" sz="3200" dirty="0" smtClean="0">
                <a:solidFill>
                  <a:srgbClr val="184B5B"/>
                </a:solidFill>
              </a:rPr>
              <a:t> </a:t>
            </a:r>
            <a:r>
              <a:rPr lang="en-GB" sz="3200" dirty="0" err="1" smtClean="0">
                <a:solidFill>
                  <a:srgbClr val="184B5B"/>
                </a:solidFill>
              </a:rPr>
              <a:t>nuovi</a:t>
            </a:r>
            <a:r>
              <a:rPr lang="en-GB" sz="3200" dirty="0" smtClean="0">
                <a:solidFill>
                  <a:srgbClr val="184B5B"/>
                </a:solidFill>
              </a:rPr>
              <a:t> </a:t>
            </a:r>
            <a:r>
              <a:rPr lang="en-GB" sz="3200" dirty="0" err="1" smtClean="0">
                <a:solidFill>
                  <a:srgbClr val="184B5B"/>
                </a:solidFill>
              </a:rPr>
              <a:t>competitori</a:t>
            </a:r>
            <a:r>
              <a:rPr lang="en-GB" sz="3200" dirty="0" smtClean="0">
                <a:solidFill>
                  <a:srgbClr val="184B5B"/>
                </a:solidFill>
              </a:rPr>
              <a:t>.</a:t>
            </a:r>
            <a:endParaRPr lang="it-IT" sz="3200" dirty="0">
              <a:solidFill>
                <a:srgbClr val="184B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400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uni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6453336"/>
            <a:ext cx="17653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egnaposto piè di pagina 15"/>
          <p:cNvSpPr>
            <a:spLocks noGrp="1"/>
          </p:cNvSpPr>
          <p:nvPr>
            <p:ph type="ftr" sz="quarter" idx="11"/>
          </p:nvPr>
        </p:nvSpPr>
        <p:spPr>
          <a:xfrm>
            <a:off x="2267744" y="6309320"/>
            <a:ext cx="4840941" cy="365125"/>
          </a:xfrm>
        </p:spPr>
        <p:txBody>
          <a:bodyPr/>
          <a:lstStyle/>
          <a:p>
            <a:pPr algn="ctr"/>
            <a:r>
              <a:rPr lang="en-GB" dirty="0" smtClean="0"/>
              <a:t>Sonia Ferrari</a:t>
            </a:r>
            <a:endParaRPr lang="en-GB" dirty="0"/>
          </a:p>
        </p:txBody>
      </p:sp>
      <p:sp>
        <p:nvSpPr>
          <p:cNvPr id="5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</p:spPr>
        <p:txBody>
          <a:bodyPr/>
          <a:lstStyle/>
          <a:p>
            <a:pPr algn="r"/>
            <a:fld id="{E70ACC73-A454-E14D-81FF-08F48302EF2B}" type="slidenum">
              <a:rPr lang="en-GB" smtClean="0"/>
              <a:pPr algn="r"/>
              <a:t>8</a:t>
            </a:fld>
            <a:endParaRPr lang="en-GB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67670" y="1844824"/>
            <a:ext cx="8624810" cy="23083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184B5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Il branding </a:t>
            </a:r>
            <a:r>
              <a:rPr lang="en-GB" sz="3600" dirty="0" err="1" smtClean="0">
                <a:solidFill>
                  <a:srgbClr val="184B5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territoriale</a:t>
            </a:r>
            <a:r>
              <a:rPr lang="en-GB" sz="3600" dirty="0" smtClean="0">
                <a:solidFill>
                  <a:srgbClr val="184B5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GB" sz="3600" dirty="0" err="1" smtClean="0">
                <a:solidFill>
                  <a:srgbClr val="184B5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è</a:t>
            </a:r>
            <a:r>
              <a:rPr lang="en-GB" sz="3600" dirty="0" smtClean="0">
                <a:solidFill>
                  <a:srgbClr val="184B5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GB" sz="3600" dirty="0" err="1" smtClean="0">
                <a:solidFill>
                  <a:srgbClr val="184B5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diventato</a:t>
            </a:r>
            <a:r>
              <a:rPr lang="en-GB" sz="3600" dirty="0" smtClean="0">
                <a:solidFill>
                  <a:srgbClr val="184B5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GB" sz="3600" dirty="0" err="1" smtClean="0">
                <a:solidFill>
                  <a:srgbClr val="184B5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una</a:t>
            </a:r>
            <a:r>
              <a:rPr lang="en-GB" sz="3600" dirty="0" smtClean="0">
                <a:solidFill>
                  <a:srgbClr val="184B5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GB" sz="3600" dirty="0" err="1" smtClean="0">
                <a:solidFill>
                  <a:srgbClr val="184B5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strumento</a:t>
            </a:r>
            <a:r>
              <a:rPr lang="en-GB" sz="3600" dirty="0" smtClean="0">
                <a:solidFill>
                  <a:srgbClr val="184B5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GB" sz="3600" dirty="0" err="1" smtClean="0">
                <a:solidFill>
                  <a:srgbClr val="184B5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molto</a:t>
            </a:r>
            <a:r>
              <a:rPr lang="en-GB" sz="3600" dirty="0" smtClean="0">
                <a:solidFill>
                  <a:srgbClr val="184B5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GB" sz="3600" dirty="0" err="1" smtClean="0">
                <a:solidFill>
                  <a:srgbClr val="184B5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usato</a:t>
            </a:r>
            <a:r>
              <a:rPr lang="en-GB" sz="3600" dirty="0" smtClean="0">
                <a:solidFill>
                  <a:srgbClr val="184B5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e </a:t>
            </a:r>
            <a:r>
              <a:rPr lang="en-GB" sz="3600" dirty="0" err="1" smtClean="0">
                <a:solidFill>
                  <a:srgbClr val="184B5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potente</a:t>
            </a:r>
            <a:r>
              <a:rPr lang="en-GB" sz="3600" dirty="0" smtClean="0">
                <a:solidFill>
                  <a:srgbClr val="184B5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a </a:t>
            </a:r>
            <a:r>
              <a:rPr lang="en-GB" sz="3600" dirty="0" err="1" smtClean="0">
                <a:solidFill>
                  <a:srgbClr val="184B5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causa</a:t>
            </a:r>
            <a:r>
              <a:rPr lang="en-GB" sz="3600" dirty="0" smtClean="0">
                <a:solidFill>
                  <a:srgbClr val="184B5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GB" sz="3600" dirty="0" err="1" smtClean="0">
                <a:solidFill>
                  <a:srgbClr val="184B5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della</a:t>
            </a:r>
            <a:r>
              <a:rPr lang="en-GB" sz="3600" dirty="0" smtClean="0">
                <a:solidFill>
                  <a:srgbClr val="184B5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GB" sz="3600" dirty="0" err="1" smtClean="0">
                <a:solidFill>
                  <a:srgbClr val="184B5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competizione</a:t>
            </a:r>
            <a:r>
              <a:rPr lang="en-GB" sz="3600" dirty="0" smtClean="0">
                <a:solidFill>
                  <a:srgbClr val="184B5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GB" sz="3600" dirty="0" err="1" smtClean="0">
                <a:solidFill>
                  <a:srgbClr val="184B5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crescente</a:t>
            </a:r>
            <a:r>
              <a:rPr lang="en-GB" sz="3600" dirty="0" smtClean="0">
                <a:solidFill>
                  <a:srgbClr val="184B5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en-GB" sz="3600" dirty="0" err="1" smtClean="0">
                <a:solidFill>
                  <a:srgbClr val="184B5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della</a:t>
            </a:r>
            <a:r>
              <a:rPr lang="en-GB" sz="3600" dirty="0" smtClean="0">
                <a:solidFill>
                  <a:srgbClr val="184B5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GB" sz="3600" dirty="0" err="1" smtClean="0">
                <a:solidFill>
                  <a:srgbClr val="184B5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similarità</a:t>
            </a:r>
            <a:r>
              <a:rPr lang="en-GB" sz="3600" dirty="0" smtClean="0">
                <a:solidFill>
                  <a:srgbClr val="184B5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GB" sz="3600" dirty="0" err="1" smtClean="0">
                <a:solidFill>
                  <a:srgbClr val="184B5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fra</a:t>
            </a:r>
            <a:r>
              <a:rPr lang="en-GB" sz="3600" dirty="0" smtClean="0">
                <a:solidFill>
                  <a:srgbClr val="184B5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le </a:t>
            </a:r>
            <a:r>
              <a:rPr lang="en-GB" sz="3600" dirty="0" err="1" smtClean="0">
                <a:solidFill>
                  <a:srgbClr val="184B5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offerte</a:t>
            </a:r>
            <a:r>
              <a:rPr lang="en-GB" sz="3600" dirty="0" smtClean="0">
                <a:solidFill>
                  <a:srgbClr val="184B5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en-GB" sz="3600" dirty="0" err="1" smtClean="0">
                <a:solidFill>
                  <a:srgbClr val="184B5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della</a:t>
            </a:r>
            <a:r>
              <a:rPr lang="en-GB" sz="3600" dirty="0" smtClean="0">
                <a:solidFill>
                  <a:srgbClr val="184B5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GB" sz="3600" dirty="0" err="1" smtClean="0">
                <a:solidFill>
                  <a:srgbClr val="184B5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sostituibilità</a:t>
            </a:r>
            <a:r>
              <a:rPr lang="en-GB" sz="3600" dirty="0" smtClean="0">
                <a:solidFill>
                  <a:srgbClr val="184B5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GB" sz="3600" dirty="0" err="1" smtClean="0">
                <a:solidFill>
                  <a:srgbClr val="184B5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dei</a:t>
            </a:r>
            <a:r>
              <a:rPr lang="en-GB" sz="3600" dirty="0" smtClean="0">
                <a:solidFill>
                  <a:srgbClr val="184B5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GB" sz="3600" dirty="0" err="1" smtClean="0">
                <a:solidFill>
                  <a:srgbClr val="184B5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territori</a:t>
            </a:r>
            <a:r>
              <a:rPr lang="en-GB" sz="3600" dirty="0" smtClean="0">
                <a:solidFill>
                  <a:srgbClr val="184B5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 </a:t>
            </a:r>
            <a:endParaRPr lang="it-IT" sz="3600" dirty="0">
              <a:solidFill>
                <a:srgbClr val="184B5B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3457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uni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6453336"/>
            <a:ext cx="17653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egnaposto piè di pagina 15"/>
          <p:cNvSpPr>
            <a:spLocks noGrp="1"/>
          </p:cNvSpPr>
          <p:nvPr>
            <p:ph type="ftr" sz="quarter" idx="11"/>
          </p:nvPr>
        </p:nvSpPr>
        <p:spPr>
          <a:xfrm>
            <a:off x="2195736" y="6237312"/>
            <a:ext cx="4840941" cy="365125"/>
          </a:xfrm>
        </p:spPr>
        <p:txBody>
          <a:bodyPr/>
          <a:lstStyle/>
          <a:p>
            <a:pPr algn="ctr"/>
            <a:r>
              <a:rPr lang="en-GB" dirty="0" smtClean="0"/>
              <a:t>Sonia Ferrari</a:t>
            </a:r>
            <a:endParaRPr lang="en-GB" dirty="0"/>
          </a:p>
        </p:txBody>
      </p:sp>
      <p:sp>
        <p:nvSpPr>
          <p:cNvPr id="5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</p:spPr>
        <p:txBody>
          <a:bodyPr/>
          <a:lstStyle/>
          <a:p>
            <a:pPr algn="r"/>
            <a:fld id="{E70ACC73-A454-E14D-81FF-08F48302EF2B}" type="slidenum">
              <a:rPr lang="en-GB" smtClean="0"/>
              <a:pPr algn="r"/>
              <a:t>9</a:t>
            </a:fld>
            <a:endParaRPr lang="en-GB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23529" y="1124744"/>
            <a:ext cx="8424936" cy="206210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GB" sz="3200" dirty="0" smtClean="0">
                <a:solidFill>
                  <a:srgbClr val="184B5B"/>
                </a:solidFill>
              </a:rPr>
              <a:t>I </a:t>
            </a:r>
            <a:r>
              <a:rPr lang="en-GB" sz="3200" dirty="0" err="1" smtClean="0">
                <a:solidFill>
                  <a:srgbClr val="184B5B"/>
                </a:solidFill>
              </a:rPr>
              <a:t>primi</a:t>
            </a:r>
            <a:r>
              <a:rPr lang="en-GB" sz="3200" dirty="0" smtClean="0">
                <a:solidFill>
                  <a:srgbClr val="184B5B"/>
                </a:solidFill>
              </a:rPr>
              <a:t> </a:t>
            </a:r>
            <a:r>
              <a:rPr lang="en-GB" sz="3200" dirty="0" err="1" smtClean="0">
                <a:solidFill>
                  <a:srgbClr val="184B5B"/>
                </a:solidFill>
              </a:rPr>
              <a:t>paesi</a:t>
            </a:r>
            <a:r>
              <a:rPr lang="en-GB" sz="3200" dirty="0" smtClean="0">
                <a:solidFill>
                  <a:srgbClr val="184B5B"/>
                </a:solidFill>
              </a:rPr>
              <a:t> ad </a:t>
            </a:r>
            <a:r>
              <a:rPr lang="en-GB" sz="3200" dirty="0" err="1" smtClean="0">
                <a:solidFill>
                  <a:srgbClr val="184B5B"/>
                </a:solidFill>
              </a:rPr>
              <a:t>adottare</a:t>
            </a:r>
            <a:r>
              <a:rPr lang="en-GB" sz="3200" dirty="0" smtClean="0">
                <a:solidFill>
                  <a:srgbClr val="184B5B"/>
                </a:solidFill>
              </a:rPr>
              <a:t> un </a:t>
            </a:r>
            <a:r>
              <a:rPr lang="en-GB" sz="3200" dirty="0" err="1" smtClean="0">
                <a:solidFill>
                  <a:srgbClr val="184B5B"/>
                </a:solidFill>
              </a:rPr>
              <a:t>approccio</a:t>
            </a:r>
            <a:r>
              <a:rPr lang="en-GB" sz="3200" dirty="0" smtClean="0">
                <a:solidFill>
                  <a:srgbClr val="184B5B"/>
                </a:solidFill>
              </a:rPr>
              <a:t> </a:t>
            </a:r>
            <a:r>
              <a:rPr lang="en-GB" sz="3200" dirty="0" err="1" smtClean="0">
                <a:solidFill>
                  <a:srgbClr val="184B5B"/>
                </a:solidFill>
              </a:rPr>
              <a:t>strategico</a:t>
            </a:r>
            <a:r>
              <a:rPr lang="en-GB" sz="3200" dirty="0" smtClean="0">
                <a:solidFill>
                  <a:srgbClr val="184B5B"/>
                </a:solidFill>
              </a:rPr>
              <a:t> al branding </a:t>
            </a:r>
            <a:r>
              <a:rPr lang="en-GB" sz="3200" dirty="0" err="1" smtClean="0">
                <a:solidFill>
                  <a:srgbClr val="184B5B"/>
                </a:solidFill>
              </a:rPr>
              <a:t>turistico-territoriale</a:t>
            </a:r>
            <a:r>
              <a:rPr lang="en-GB" sz="3200" dirty="0" smtClean="0">
                <a:solidFill>
                  <a:srgbClr val="184B5B"/>
                </a:solidFill>
              </a:rPr>
              <a:t> a </a:t>
            </a:r>
            <a:r>
              <a:rPr lang="en-GB" sz="3200" dirty="0" err="1" smtClean="0">
                <a:solidFill>
                  <a:srgbClr val="184B5B"/>
                </a:solidFill>
              </a:rPr>
              <a:t>livello</a:t>
            </a:r>
            <a:r>
              <a:rPr lang="en-GB" sz="3200" dirty="0" smtClean="0">
                <a:solidFill>
                  <a:srgbClr val="184B5B"/>
                </a:solidFill>
              </a:rPr>
              <a:t> </a:t>
            </a:r>
            <a:r>
              <a:rPr lang="en-GB" sz="3200" dirty="0" err="1" smtClean="0">
                <a:solidFill>
                  <a:srgbClr val="184B5B"/>
                </a:solidFill>
              </a:rPr>
              <a:t>nazionale</a:t>
            </a:r>
            <a:r>
              <a:rPr lang="en-GB" sz="3200" dirty="0" smtClean="0">
                <a:solidFill>
                  <a:srgbClr val="184B5B"/>
                </a:solidFill>
              </a:rPr>
              <a:t> </a:t>
            </a:r>
            <a:r>
              <a:rPr lang="en-GB" sz="3200" dirty="0" err="1" smtClean="0">
                <a:solidFill>
                  <a:srgbClr val="184B5B"/>
                </a:solidFill>
              </a:rPr>
              <a:t>sono</a:t>
            </a:r>
            <a:r>
              <a:rPr lang="en-GB" sz="3200" dirty="0" smtClean="0">
                <a:solidFill>
                  <a:srgbClr val="184B5B"/>
                </a:solidFill>
              </a:rPr>
              <a:t> </a:t>
            </a:r>
            <a:r>
              <a:rPr lang="en-GB" sz="3200" dirty="0" err="1" smtClean="0">
                <a:solidFill>
                  <a:srgbClr val="184B5B"/>
                </a:solidFill>
              </a:rPr>
              <a:t>stati</a:t>
            </a:r>
            <a:r>
              <a:rPr lang="en-GB" sz="3200" dirty="0" smtClean="0">
                <a:solidFill>
                  <a:srgbClr val="184B5B"/>
                </a:solidFill>
              </a:rPr>
              <a:t> </a:t>
            </a:r>
            <a:r>
              <a:rPr lang="en-GB" sz="3200" dirty="0" err="1" smtClean="0">
                <a:solidFill>
                  <a:srgbClr val="184B5B"/>
                </a:solidFill>
              </a:rPr>
              <a:t>Spagna</a:t>
            </a:r>
            <a:r>
              <a:rPr lang="en-GB" sz="3200" dirty="0" smtClean="0">
                <a:solidFill>
                  <a:srgbClr val="184B5B"/>
                </a:solidFill>
              </a:rPr>
              <a:t>, Hong Kong</a:t>
            </a:r>
            <a:r>
              <a:rPr lang="en-GB" sz="3200" dirty="0">
                <a:solidFill>
                  <a:srgbClr val="184B5B"/>
                </a:solidFill>
              </a:rPr>
              <a:t> </a:t>
            </a:r>
            <a:r>
              <a:rPr lang="en-GB" sz="3200" dirty="0" smtClean="0">
                <a:solidFill>
                  <a:srgbClr val="184B5B"/>
                </a:solidFill>
              </a:rPr>
              <a:t>e </a:t>
            </a:r>
            <a:r>
              <a:rPr lang="en-GB" sz="3200" dirty="0">
                <a:solidFill>
                  <a:srgbClr val="184B5B"/>
                </a:solidFill>
              </a:rPr>
              <a:t>Australia.</a:t>
            </a:r>
            <a:endParaRPr lang="it-IT" sz="3200" dirty="0">
              <a:solidFill>
                <a:srgbClr val="184B5B"/>
              </a:solidFill>
            </a:endParaRPr>
          </a:p>
          <a:p>
            <a:pPr algn="just"/>
            <a:endParaRPr lang="it-IT" sz="3200" dirty="0">
              <a:solidFill>
                <a:srgbClr val="184B5B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51520" y="4077072"/>
            <a:ext cx="8562791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184B5B"/>
                </a:solidFill>
              </a:rPr>
              <a:t>Le </a:t>
            </a:r>
            <a:r>
              <a:rPr lang="en-GB" sz="3600" dirty="0">
                <a:solidFill>
                  <a:srgbClr val="184B5B"/>
                </a:solidFill>
              </a:rPr>
              <a:t>4 </a:t>
            </a:r>
            <a:r>
              <a:rPr lang="en-GB" sz="3600" dirty="0" smtClean="0">
                <a:solidFill>
                  <a:srgbClr val="184B5B"/>
                </a:solidFill>
              </a:rPr>
              <a:t>in </a:t>
            </a:r>
            <a:r>
              <a:rPr lang="en-GB" sz="3600" dirty="0" err="1" smtClean="0">
                <a:solidFill>
                  <a:srgbClr val="184B5B"/>
                </a:solidFill>
              </a:rPr>
              <a:t>cima</a:t>
            </a:r>
            <a:r>
              <a:rPr lang="en-GB" sz="3600" dirty="0" smtClean="0">
                <a:solidFill>
                  <a:srgbClr val="184B5B"/>
                </a:solidFill>
              </a:rPr>
              <a:t> </a:t>
            </a:r>
            <a:r>
              <a:rPr lang="en-GB" sz="3600" dirty="0" err="1" smtClean="0">
                <a:solidFill>
                  <a:srgbClr val="184B5B"/>
                </a:solidFill>
              </a:rPr>
              <a:t>alla</a:t>
            </a:r>
            <a:r>
              <a:rPr lang="en-GB" sz="3600" dirty="0" smtClean="0">
                <a:solidFill>
                  <a:srgbClr val="184B5B"/>
                </a:solidFill>
              </a:rPr>
              <a:t> </a:t>
            </a:r>
            <a:r>
              <a:rPr lang="en-GB" sz="3600" dirty="0" err="1" smtClean="0">
                <a:solidFill>
                  <a:srgbClr val="184B5B"/>
                </a:solidFill>
              </a:rPr>
              <a:t>classifica</a:t>
            </a:r>
            <a:r>
              <a:rPr lang="en-GB" sz="3600" dirty="0" smtClean="0">
                <a:solidFill>
                  <a:srgbClr val="184B5B"/>
                </a:solidFill>
              </a:rPr>
              <a:t> </a:t>
            </a:r>
            <a:r>
              <a:rPr lang="en-GB" sz="3600" dirty="0" err="1" smtClean="0">
                <a:solidFill>
                  <a:srgbClr val="184B5B"/>
                </a:solidFill>
              </a:rPr>
              <a:t>dei</a:t>
            </a:r>
            <a:r>
              <a:rPr lang="en-GB" sz="3600" dirty="0" smtClean="0">
                <a:solidFill>
                  <a:srgbClr val="184B5B"/>
                </a:solidFill>
              </a:rPr>
              <a:t> brand </a:t>
            </a:r>
            <a:r>
              <a:rPr lang="en-GB" sz="3600" dirty="0" err="1" smtClean="0">
                <a:solidFill>
                  <a:srgbClr val="184B5B"/>
                </a:solidFill>
              </a:rPr>
              <a:t>sono</a:t>
            </a:r>
            <a:r>
              <a:rPr lang="en-GB" sz="3600" dirty="0" smtClean="0">
                <a:solidFill>
                  <a:srgbClr val="184B5B"/>
                </a:solidFill>
              </a:rPr>
              <a:t> </a:t>
            </a:r>
            <a:r>
              <a:rPr lang="en-GB" sz="3600" dirty="0" err="1" smtClean="0">
                <a:solidFill>
                  <a:srgbClr val="184B5B"/>
                </a:solidFill>
              </a:rPr>
              <a:t>Nuova</a:t>
            </a:r>
            <a:r>
              <a:rPr lang="en-GB" sz="3600" dirty="0" smtClean="0">
                <a:solidFill>
                  <a:srgbClr val="184B5B"/>
                </a:solidFill>
              </a:rPr>
              <a:t> </a:t>
            </a:r>
            <a:r>
              <a:rPr lang="en-GB" sz="3600" dirty="0" err="1" smtClean="0">
                <a:solidFill>
                  <a:srgbClr val="184B5B"/>
                </a:solidFill>
              </a:rPr>
              <a:t>Zelanda</a:t>
            </a:r>
            <a:r>
              <a:rPr lang="en-GB" sz="3600" dirty="0" smtClean="0">
                <a:solidFill>
                  <a:srgbClr val="184B5B"/>
                </a:solidFill>
              </a:rPr>
              <a:t>, India</a:t>
            </a:r>
            <a:r>
              <a:rPr lang="en-GB" sz="3600" dirty="0">
                <a:solidFill>
                  <a:srgbClr val="184B5B"/>
                </a:solidFill>
              </a:rPr>
              <a:t>, </a:t>
            </a:r>
            <a:r>
              <a:rPr lang="en-GB" sz="3600" dirty="0" err="1" smtClean="0">
                <a:solidFill>
                  <a:srgbClr val="184B5B"/>
                </a:solidFill>
              </a:rPr>
              <a:t>Spagna</a:t>
            </a:r>
            <a:r>
              <a:rPr lang="en-GB" sz="3600" dirty="0" smtClean="0">
                <a:solidFill>
                  <a:srgbClr val="184B5B"/>
                </a:solidFill>
              </a:rPr>
              <a:t> e </a:t>
            </a:r>
            <a:r>
              <a:rPr lang="en-GB" sz="3600" dirty="0">
                <a:solidFill>
                  <a:srgbClr val="184B5B"/>
                </a:solidFill>
              </a:rPr>
              <a:t>Australia. </a:t>
            </a:r>
            <a:endParaRPr lang="it-IT" sz="3600" dirty="0">
              <a:solidFill>
                <a:srgbClr val="184B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5444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1079</Words>
  <Application>Microsoft Macintosh PowerPoint</Application>
  <PresentationFormat>Presentazione su schermo (4:3)</PresentationFormat>
  <Paragraphs>219</Paragraphs>
  <Slides>37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37</vt:i4>
      </vt:variant>
    </vt:vector>
  </HeadingPairs>
  <TitlesOfParts>
    <vt:vector size="39" baseType="lpstr">
      <vt:lpstr>Tema di Office</vt:lpstr>
      <vt:lpstr>Documento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Antonio  Armentano</dc:creator>
  <cp:lastModifiedBy>Antonio  Armentano</cp:lastModifiedBy>
  <cp:revision>44</cp:revision>
  <dcterms:created xsi:type="dcterms:W3CDTF">2014-10-08T11:29:23Z</dcterms:created>
  <dcterms:modified xsi:type="dcterms:W3CDTF">2015-11-01T21:32:34Z</dcterms:modified>
</cp:coreProperties>
</file>